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handoutMasterIdLst>
    <p:handoutMasterId r:id="rId22"/>
  </p:handoutMasterIdLst>
  <p:sldIdLst>
    <p:sldId id="292" r:id="rId2"/>
    <p:sldId id="365" r:id="rId3"/>
    <p:sldId id="333" r:id="rId4"/>
    <p:sldId id="309" r:id="rId5"/>
    <p:sldId id="318" r:id="rId6"/>
    <p:sldId id="317" r:id="rId7"/>
    <p:sldId id="322" r:id="rId8"/>
    <p:sldId id="367" r:id="rId9"/>
    <p:sldId id="366" r:id="rId10"/>
    <p:sldId id="338" r:id="rId11"/>
    <p:sldId id="328" r:id="rId12"/>
    <p:sldId id="353" r:id="rId13"/>
    <p:sldId id="321" r:id="rId14"/>
    <p:sldId id="354" r:id="rId15"/>
    <p:sldId id="332" r:id="rId16"/>
    <p:sldId id="355" r:id="rId17"/>
    <p:sldId id="363" r:id="rId18"/>
    <p:sldId id="349" r:id="rId19"/>
    <p:sldId id="368" r:id="rId20"/>
  </p:sldIdLst>
  <p:sldSz cx="9144000" cy="6858000" type="screen4x3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0066"/>
    <a:srgbClr val="FF7C80"/>
    <a:srgbClr val="00D05E"/>
    <a:srgbClr val="DE845C"/>
    <a:srgbClr val="DD5D1D"/>
    <a:srgbClr val="003366"/>
    <a:srgbClr val="333333"/>
    <a:srgbClr val="4D4D4D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0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1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18125" y="0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5B328-A567-46FB-B36E-90E75D24D1C5}" type="datetimeFigureOut">
              <a:rPr lang="en-US" smtClean="0"/>
              <a:t>8/30/23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6875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18125" y="6746875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071A8-46A6-4474-A481-8F74A2ADD9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933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8125" y="0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D0089-145C-42A4-9401-471A248DA5DD}" type="datetimeFigureOut">
              <a:rPr lang="en-US" smtClean="0"/>
              <a:t>8/30/23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887413"/>
            <a:ext cx="3197225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213" y="3417888"/>
            <a:ext cx="7512050" cy="27971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6875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8125" y="6746875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E9F6A-7761-434F-8171-CFCE94197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365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9F6A-7761-434F-8171-CFCE94197A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439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9F6A-7761-434F-8171-CFCE94197A9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9F6A-7761-434F-8171-CFCE94197A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732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9F6A-7761-434F-8171-CFCE94197A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50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9F6A-7761-434F-8171-CFCE94197A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50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9F6A-7761-434F-8171-CFCE94197A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40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4988E-30A7-4AB2-BC9A-CC53240EC0FB}" type="datetime1">
              <a:rPr lang="en-US" smtClean="0"/>
              <a:t>8/30/23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5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E549-AC84-428C-935F-57A7BAEC74B3}" type="datetime1">
              <a:rPr lang="en-US" smtClean="0"/>
              <a:t>8/30/23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8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F994-CC4C-4817-A22B-4DE5A81A7A70}" type="datetime1">
              <a:rPr lang="en-US" smtClean="0"/>
              <a:t>8/30/23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47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8410-975A-4F5C-9B44-8171E9B47320}" type="datetime1">
              <a:rPr lang="en-US" smtClean="0"/>
              <a:t>8/30/23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7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CA19-437F-4BCA-BC52-8DD72B9E9F74}" type="datetime1">
              <a:rPr lang="en-US" smtClean="0"/>
              <a:t>8/30/23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22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7ECE-29E5-47E7-85F3-F8C4137B9F20}" type="datetime1">
              <a:rPr lang="en-US" smtClean="0"/>
              <a:t>8/30/23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42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4760-78FA-4AA1-9E36-6BC8CBFB2CD2}" type="datetime1">
              <a:rPr lang="en-US" smtClean="0"/>
              <a:t>8/30/23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9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A0B4-F27F-4D6F-95FE-7DDEA7276208}" type="datetime1">
              <a:rPr lang="en-US" smtClean="0"/>
              <a:t>8/30/23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85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5EB8-185F-4B49-85C9-E2BC7F9FFA3A}" type="datetime1">
              <a:rPr lang="en-US" smtClean="0"/>
              <a:t>8/30/23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70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71C-6F4F-471A-B2DD-9DC188A0EF6F}" type="datetime1">
              <a:rPr lang="en-US" smtClean="0"/>
              <a:t>8/30/23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5342-E9C9-49FD-977E-8BEA71534956}" type="datetime1">
              <a:rPr lang="en-US" smtClean="0"/>
              <a:t>8/30/23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3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AA27-CC7B-4109-8B40-07CFF022E0D6}" type="datetime1">
              <a:rPr lang="en-US" smtClean="0"/>
              <a:t>8/30/23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6C439-8AEE-46AA-AC8C-5ACA55BE70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75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6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1.1                        </a:t>
            </a:r>
            <a:fld id="{DDA6C439-8AEE-46AA-AC8C-5ACA55BE70FB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0472" y="526840"/>
            <a:ext cx="20165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Printed Abstract for</a:t>
            </a:r>
          </a:p>
          <a:p>
            <a:r>
              <a:rPr lang="en-US" sz="1400" b="1" dirty="0"/>
              <a:t>     Killion et al.</a:t>
            </a:r>
          </a:p>
          <a:p>
            <a:r>
              <a:rPr lang="en-US" sz="1400" b="1" dirty="0"/>
              <a:t> Companion Mics</a:t>
            </a:r>
          </a:p>
          <a:p>
            <a:r>
              <a:rPr lang="en-US" sz="1400" dirty="0"/>
              <a:t>     Presentation</a:t>
            </a:r>
          </a:p>
          <a:p>
            <a:endParaRPr lang="en-US" sz="1400" dirty="0"/>
          </a:p>
          <a:p>
            <a:r>
              <a:rPr lang="en-US" sz="1400" dirty="0"/>
              <a:t>      ASA, Chicago</a:t>
            </a:r>
          </a:p>
          <a:p>
            <a:r>
              <a:rPr lang="en-US" sz="1400" dirty="0"/>
              <a:t>        </a:t>
            </a:r>
            <a:r>
              <a:rPr lang="en-US" sz="1200" dirty="0"/>
              <a:t>May 8, 2023</a:t>
            </a:r>
          </a:p>
          <a:p>
            <a:r>
              <a:rPr lang="en-US" sz="1400" dirty="0"/>
              <a:t>  </a:t>
            </a:r>
          </a:p>
          <a:p>
            <a:r>
              <a:rPr lang="en-US" sz="1400" dirty="0"/>
              <a:t>  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6562" y="29959"/>
            <a:ext cx="5692291" cy="6828042"/>
            <a:chOff x="496562" y="29959"/>
            <a:chExt cx="5692291" cy="68280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68" b="5168"/>
            <a:stretch/>
          </p:blipFill>
          <p:spPr>
            <a:xfrm>
              <a:off x="496562" y="29959"/>
              <a:ext cx="5692291" cy="6828042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2955147" y="5074617"/>
              <a:ext cx="0" cy="178338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1146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13"/>
          <a:stretch/>
        </p:blipFill>
        <p:spPr>
          <a:xfrm>
            <a:off x="96592" y="50979"/>
            <a:ext cx="7630732" cy="106948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67323" y="1422294"/>
            <a:ext cx="6876665" cy="4820088"/>
            <a:chOff x="567323" y="1409594"/>
            <a:chExt cx="6876665" cy="4820088"/>
          </a:xfrm>
        </p:grpSpPr>
        <p:grpSp>
          <p:nvGrpSpPr>
            <p:cNvPr id="12" name="Group 11"/>
            <p:cNvGrpSpPr/>
            <p:nvPr/>
          </p:nvGrpSpPr>
          <p:grpSpPr>
            <a:xfrm>
              <a:off x="567323" y="1409594"/>
              <a:ext cx="5318974" cy="4565559"/>
              <a:chOff x="573111" y="1416675"/>
              <a:chExt cx="5318974" cy="456555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225" r="30295"/>
              <a:stretch/>
            </p:blipFill>
            <p:spPr>
              <a:xfrm>
                <a:off x="573111" y="1416675"/>
                <a:ext cx="5318974" cy="4565559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3303431" y="5138670"/>
                <a:ext cx="1854558" cy="1867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59" t="83947" r="40815" b="9639"/>
            <a:stretch/>
          </p:blipFill>
          <p:spPr>
            <a:xfrm>
              <a:off x="2358221" y="5807738"/>
              <a:ext cx="2168947" cy="42194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855336" y="4877060"/>
              <a:ext cx="121061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Companion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       Mics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85883" y="3104804"/>
              <a:ext cx="451341" cy="2344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085913" y="2564535"/>
              <a:ext cx="451341" cy="55379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98521" y="2992979"/>
              <a:ext cx="154546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</a:t>
              </a:r>
              <a:r>
                <a:rPr lang="en-US" sz="1400" b="1" dirty="0">
                  <a:solidFill>
                    <a:srgbClr val="FF0000"/>
                  </a:solidFill>
                </a:rPr>
                <a:t> Shirt Clip 15 dB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04964" y="2421886"/>
              <a:ext cx="13844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sym typeface="Wingdings" panose="05000000000000000000" pitchFamily="2" charset="2"/>
                </a:rPr>
                <a:t></a:t>
              </a:r>
              <a:r>
                <a:rPr lang="en-US" sz="1400" b="1" dirty="0">
                  <a:solidFill>
                    <a:srgbClr val="00B050"/>
                  </a:solidFill>
                </a:rPr>
                <a:t> Collar 20 dB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25" y="121144"/>
            <a:ext cx="1931833" cy="14488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287998" y="4181354"/>
            <a:ext cx="1854558" cy="3348074"/>
            <a:chOff x="3303431" y="1977340"/>
            <a:chExt cx="1854558" cy="334807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13" t="30188" r="51389" b="68372"/>
            <a:stretch/>
          </p:blipFill>
          <p:spPr>
            <a:xfrm>
              <a:off x="3641081" y="1977340"/>
              <a:ext cx="901520" cy="105396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303431" y="5138670"/>
              <a:ext cx="1854558" cy="186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338093" y="4213306"/>
            <a:ext cx="2678204" cy="2561478"/>
            <a:chOff x="6338093" y="4206956"/>
            <a:chExt cx="2678204" cy="256147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" t="15088" r="2904" b="34905"/>
            <a:stretch/>
          </p:blipFill>
          <p:spPr>
            <a:xfrm>
              <a:off x="6338093" y="4206956"/>
              <a:ext cx="2678204" cy="193263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 rot="3030986">
              <a:off x="6627342" y="5512518"/>
              <a:ext cx="796166" cy="2616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D05E"/>
                  </a:solidFill>
                  <a:sym typeface="Wingdings" panose="05000000000000000000" pitchFamily="2" charset="2"/>
                </a:rPr>
                <a:t></a:t>
              </a:r>
              <a:r>
                <a:rPr lang="en-US" sz="1100" b="1" dirty="0">
                  <a:solidFill>
                    <a:srgbClr val="00D05E"/>
                  </a:solidFill>
                </a:rPr>
                <a:t> Collar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733456">
              <a:off x="8237363" y="6150247"/>
              <a:ext cx="974764" cy="2616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FF7C80"/>
                  </a:solidFill>
                  <a:sym typeface="Wingdings" panose="05000000000000000000" pitchFamily="2" charset="2"/>
                </a:rPr>
                <a:t></a:t>
              </a:r>
              <a:r>
                <a:rPr lang="en-US" sz="1100" b="1" dirty="0">
                  <a:solidFill>
                    <a:srgbClr val="FF7C80"/>
                  </a:solidFill>
                </a:rPr>
                <a:t> Shirt Clip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902354" y="2564432"/>
            <a:ext cx="105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As if you friend was talking close to your ear, not across the table!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00741" y="1663748"/>
            <a:ext cx="1981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Introduced in 1996</a:t>
            </a:r>
          </a:p>
        </p:txBody>
      </p:sp>
    </p:spTree>
    <p:extLst>
      <p:ext uri="{BB962C8B-B14F-4D97-AF65-F5344CB8AC3E}">
        <p14:creationId xmlns:p14="http://schemas.microsoft.com/office/powerpoint/2010/main" val="495942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540" t="25488" r="29641" b="37759"/>
          <a:stretch/>
        </p:blipFill>
        <p:spPr>
          <a:xfrm>
            <a:off x="160619" y="505937"/>
            <a:ext cx="5501273" cy="5898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82614" y="3119848"/>
            <a:ext cx="336138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FFFF00"/>
                </a:solidFill>
              </a:rPr>
              <a:t>Sales did not cover the cost </a:t>
            </a:r>
          </a:p>
          <a:p>
            <a:r>
              <a:rPr lang="en-US" sz="1700" b="1" dirty="0">
                <a:solidFill>
                  <a:srgbClr val="FFFF00"/>
                </a:solidFill>
              </a:rPr>
              <a:t>               of the ad.</a:t>
            </a:r>
          </a:p>
          <a:p>
            <a:endParaRPr lang="en-US" sz="1700" b="1" dirty="0">
              <a:solidFill>
                <a:srgbClr val="FFFF00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  Perhaps a simple bar graph would have made a been better ad.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     In my enthusiasm, I’m afraid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          that I forgot that: 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b="1" i="1" dirty="0">
                <a:solidFill>
                  <a:srgbClr val="FFFF00"/>
                </a:solidFill>
              </a:rPr>
              <a:t>“take off your hearing aids” would never be welcome advice.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825" y="39461"/>
            <a:ext cx="498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A few years later we ran a wonderful ad in HRev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063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l="27471" t="33172" r="62479" b="57691"/>
          <a:stretch/>
        </p:blipFill>
        <p:spPr>
          <a:xfrm>
            <a:off x="4286120" y="3613338"/>
            <a:ext cx="4144162" cy="288581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2"/>
          <a:srcRect l="40760" t="51251" r="56062" b="42718"/>
          <a:stretch/>
        </p:blipFill>
        <p:spPr bwMode="auto">
          <a:xfrm>
            <a:off x="459340" y="2795882"/>
            <a:ext cx="2360991" cy="2439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521" y="5455523"/>
            <a:ext cx="4984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Companion Mics with the new</a:t>
            </a:r>
          </a:p>
          <a:p>
            <a:r>
              <a:rPr lang="en-US" b="1" dirty="0" err="1">
                <a:solidFill>
                  <a:srgbClr val="FFFF00"/>
                </a:solidFill>
              </a:rPr>
              <a:t>HearHook</a:t>
            </a:r>
            <a:r>
              <a:rPr lang="en-US" b="1" dirty="0">
                <a:solidFill>
                  <a:srgbClr val="FFFF00"/>
                </a:solidFill>
              </a:rPr>
              <a:t> sound tube </a:t>
            </a:r>
            <a:r>
              <a:rPr lang="en-US" dirty="0">
                <a:solidFill>
                  <a:schemeClr val="bg1"/>
                </a:solidFill>
              </a:rPr>
              <a:t>were an immediate </a:t>
            </a:r>
          </a:p>
          <a:p>
            <a:r>
              <a:rPr lang="en-US" dirty="0">
                <a:solidFill>
                  <a:schemeClr val="bg1"/>
                </a:solidFill>
              </a:rPr>
              <a:t>success in Mayo surgery.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516" t="13621" r="6322" b="14871"/>
          <a:stretch/>
        </p:blipFill>
        <p:spPr>
          <a:xfrm>
            <a:off x="4179953" y="323100"/>
            <a:ext cx="4250329" cy="30748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41910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talking this over with Mayo’s </a:t>
            </a:r>
          </a:p>
          <a:p>
            <a:r>
              <a:rPr lang="en-US" dirty="0">
                <a:solidFill>
                  <a:schemeClr val="bg1"/>
                </a:solidFill>
              </a:rPr>
              <a:t>Mike </a:t>
            </a:r>
            <a:r>
              <a:rPr lang="en-US" dirty="0" err="1">
                <a:solidFill>
                  <a:schemeClr val="bg1"/>
                </a:solidFill>
              </a:rPr>
              <a:t>Cevette</a:t>
            </a:r>
            <a:r>
              <a:rPr lang="en-US" dirty="0">
                <a:solidFill>
                  <a:schemeClr val="bg1"/>
                </a:solidFill>
              </a:rPr>
              <a:t>, we  almost simultaneously </a:t>
            </a:r>
          </a:p>
          <a:p>
            <a:r>
              <a:rPr lang="en-US" dirty="0">
                <a:solidFill>
                  <a:schemeClr val="bg1"/>
                </a:solidFill>
              </a:rPr>
              <a:t>said:  </a:t>
            </a:r>
            <a:r>
              <a:rPr lang="en-US" b="1" dirty="0">
                <a:solidFill>
                  <a:srgbClr val="FFFF00"/>
                </a:solidFill>
              </a:rPr>
              <a:t>Why don’t we leave the</a:t>
            </a:r>
          </a:p>
          <a:p>
            <a:r>
              <a:rPr lang="en-US" b="1" dirty="0">
                <a:solidFill>
                  <a:srgbClr val="FFFF00"/>
                </a:solidFill>
              </a:rPr>
              <a:t>Hearing Aids on and bring the sound </a:t>
            </a:r>
          </a:p>
          <a:p>
            <a:r>
              <a:rPr lang="en-US" b="1" dirty="0">
                <a:solidFill>
                  <a:srgbClr val="FFFF00"/>
                </a:solidFill>
              </a:rPr>
              <a:t>to the ITE hearing aid microphone, or</a:t>
            </a:r>
          </a:p>
          <a:p>
            <a:r>
              <a:rPr lang="en-US" b="1" dirty="0">
                <a:solidFill>
                  <a:srgbClr val="FFFF00"/>
                </a:solidFill>
              </a:rPr>
              <a:t>the open </a:t>
            </a:r>
            <a:r>
              <a:rPr lang="en-US" b="1" dirty="0" err="1">
                <a:solidFill>
                  <a:srgbClr val="FFFF00"/>
                </a:solidFill>
              </a:rPr>
              <a:t>EAR,thru</a:t>
            </a:r>
            <a:r>
              <a:rPr lang="en-US" b="1" dirty="0">
                <a:solidFill>
                  <a:srgbClr val="FFFF00"/>
                </a:solidFill>
              </a:rPr>
              <a:t> a simple open tube??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850" y="2269442"/>
            <a:ext cx="2749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The </a:t>
            </a:r>
            <a:r>
              <a:rPr lang="en-US" sz="2000" b="1" i="1" dirty="0">
                <a:solidFill>
                  <a:schemeClr val="bg1"/>
                </a:solidFill>
              </a:rPr>
              <a:t>HearHook</a:t>
            </a:r>
            <a:r>
              <a:rPr lang="en-US" sz="2000" b="1" dirty="0">
                <a:solidFill>
                  <a:schemeClr val="bg1"/>
                </a:solidFill>
              </a:rPr>
              <a:t> was born</a:t>
            </a:r>
          </a:p>
        </p:txBody>
      </p:sp>
    </p:spTree>
    <p:extLst>
      <p:ext uri="{BB962C8B-B14F-4D97-AF65-F5344CB8AC3E}">
        <p14:creationId xmlns:p14="http://schemas.microsoft.com/office/powerpoint/2010/main" val="2169656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5882" y="148730"/>
            <a:ext cx="8663708" cy="6462677"/>
            <a:chOff x="64605" y="0"/>
            <a:chExt cx="8906400" cy="6857999"/>
          </a:xfrm>
        </p:grpSpPr>
        <p:grpSp>
          <p:nvGrpSpPr>
            <p:cNvPr id="38" name="Group 37"/>
            <p:cNvGrpSpPr/>
            <p:nvPr/>
          </p:nvGrpSpPr>
          <p:grpSpPr>
            <a:xfrm>
              <a:off x="64605" y="0"/>
              <a:ext cx="8906400" cy="6857999"/>
              <a:chOff x="0" y="-59343"/>
              <a:chExt cx="8825948" cy="7135632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0" y="-59343"/>
                <a:ext cx="8825948" cy="713563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 dirty="0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218661" y="199652"/>
                <a:ext cx="8388625" cy="6606207"/>
                <a:chOff x="363856" y="680931"/>
                <a:chExt cx="7313232" cy="5375696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363856" y="680931"/>
                  <a:ext cx="7313232" cy="5375696"/>
                  <a:chOff x="795113" y="1557434"/>
                  <a:chExt cx="6002978" cy="4102925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2D2A4A23-CA4C-4E97-A1F6-47EB7EAE5F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l="26885" t="31948" r="20083" b="8225"/>
                  <a:stretch/>
                </p:blipFill>
                <p:spPr>
                  <a:xfrm>
                    <a:off x="795113" y="1557434"/>
                    <a:ext cx="6002978" cy="4102925"/>
                  </a:xfrm>
                  <a:prstGeom prst="rect">
                    <a:avLst/>
                  </a:prstGeom>
                </p:spPr>
              </p:pic>
              <p:cxnSp>
                <p:nvCxnSpPr>
                  <p:cNvPr id="17" name="Straight Arrow Connector 16">
                    <a:extLst>
                      <a:ext uri="{FF2B5EF4-FFF2-40B4-BE49-F238E27FC236}">
                        <a16:creationId xmlns:a16="http://schemas.microsoft.com/office/drawing/2014/main" id="{941FCBA5-68B2-45BF-9066-31F69D58EC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05198" y="2227545"/>
                    <a:ext cx="3452258" cy="10799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0204D7C7-7684-486E-A7B8-8458C6B1978B}"/>
                      </a:ext>
                    </a:extLst>
                  </p:cNvPr>
                  <p:cNvCxnSpPr/>
                  <p:nvPr/>
                </p:nvCxnSpPr>
                <p:spPr>
                  <a:xfrm>
                    <a:off x="1683633" y="2043356"/>
                    <a:ext cx="1703790" cy="604"/>
                  </a:xfrm>
                  <a:prstGeom prst="straightConnector1">
                    <a:avLst/>
                  </a:prstGeom>
                  <a:ln w="38100">
                    <a:solidFill>
                      <a:srgbClr val="0070C0"/>
                    </a:solidFill>
                    <a:prstDash val="sys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78BE47A9-DD3C-4CE8-83FC-929B186141A0}"/>
                      </a:ext>
                    </a:extLst>
                  </p:cNvPr>
                  <p:cNvSpPr txBox="1"/>
                  <p:nvPr/>
                </p:nvSpPr>
                <p:spPr>
                  <a:xfrm>
                    <a:off x="3975540" y="1980328"/>
                    <a:ext cx="710539" cy="1911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b="1" dirty="0">
                        <a:solidFill>
                          <a:srgbClr val="00B050"/>
                        </a:solidFill>
                      </a:rPr>
                      <a:t>   20 dB</a:t>
                    </a: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E82A28B7-258E-4913-9EC9-A6DC54F54490}"/>
                      </a:ext>
                    </a:extLst>
                  </p:cNvPr>
                  <p:cNvSpPr txBox="1"/>
                  <p:nvPr/>
                </p:nvSpPr>
                <p:spPr>
                  <a:xfrm>
                    <a:off x="2115281" y="1758346"/>
                    <a:ext cx="635331" cy="1911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b="1" dirty="0">
                        <a:solidFill>
                          <a:srgbClr val="0070C0"/>
                        </a:solidFill>
                      </a:rPr>
                      <a:t>13 dB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95A20966-4226-415C-BF90-B4D2E0EAAF58}"/>
                      </a:ext>
                    </a:extLst>
                  </p:cNvPr>
                  <p:cNvSpPr txBox="1"/>
                  <p:nvPr/>
                </p:nvSpPr>
                <p:spPr>
                  <a:xfrm rot="2914310">
                    <a:off x="4074838" y="3236370"/>
                    <a:ext cx="1382487" cy="1964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0070C0"/>
                        </a:solidFill>
                      </a:rPr>
                      <a:t>Single Open-ear </a:t>
                    </a:r>
                    <a:r>
                      <a:rPr lang="en-US" sz="1200" dirty="0" err="1">
                        <a:solidFill>
                          <a:srgbClr val="0070C0"/>
                        </a:solidFill>
                      </a:rPr>
                      <a:t>HearHook</a:t>
                    </a:r>
                    <a:endParaRPr lang="en-US" sz="1200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9D75F7B9-1039-49AE-9BDA-7DE08E9364C6}"/>
                      </a:ext>
                    </a:extLst>
                  </p:cNvPr>
                  <p:cNvSpPr txBox="1"/>
                  <p:nvPr/>
                </p:nvSpPr>
                <p:spPr>
                  <a:xfrm rot="3731053">
                    <a:off x="5265804" y="3758690"/>
                    <a:ext cx="1382487" cy="1982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750" dirty="0"/>
                      <a:t>Sealed-ear Earphones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C110D66-3174-4B53-9F01-59B56CD281A2}"/>
                      </a:ext>
                    </a:extLst>
                  </p:cNvPr>
                  <p:cNvSpPr txBox="1"/>
                  <p:nvPr/>
                </p:nvSpPr>
                <p:spPr>
                  <a:xfrm rot="3522064">
                    <a:off x="1925451" y="3584086"/>
                    <a:ext cx="1382487" cy="1982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750" dirty="0"/>
                      <a:t>Open-ears</a:t>
                    </a:r>
                  </a:p>
                </p:txBody>
              </p:sp>
              <p:cxnSp>
                <p:nvCxnSpPr>
                  <p:cNvPr id="6" name="Straight Arrow Connector 5">
                    <a:extLst>
                      <a:ext uri="{FF2B5EF4-FFF2-40B4-BE49-F238E27FC236}">
                        <a16:creationId xmlns:a16="http://schemas.microsoft.com/office/drawing/2014/main" id="{BDD14CB5-83E1-47B8-B753-0942F90972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09842" y="2498737"/>
                    <a:ext cx="0" cy="450276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1292086" y="3608897"/>
                    <a:ext cx="903554" cy="77567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Talker 6 feet away</a:t>
                    </a:r>
                  </a:p>
                  <a:p>
                    <a:pPr algn="ctr"/>
                    <a:endParaRPr lang="en-US" sz="1200" dirty="0"/>
                  </a:p>
                  <a:p>
                    <a:pPr algn="ctr"/>
                    <a:r>
                      <a:rPr lang="en-US" sz="1200" dirty="0"/>
                      <a:t> OK with 60 dB noise level and open ears.</a:t>
                    </a:r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5588631" y="2101052"/>
                    <a:ext cx="748164" cy="2983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Sealed Earphones</a:t>
                    </a: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387132" y="2641589"/>
                    <a:ext cx="955943" cy="65633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Talker 6 feet away</a:t>
                    </a:r>
                  </a:p>
                  <a:p>
                    <a:pPr algn="ctr"/>
                    <a:r>
                      <a:rPr lang="en-US" sz="1200" dirty="0"/>
                      <a:t>Single  open-ear </a:t>
                    </a:r>
                    <a:r>
                      <a:rPr lang="en-US" sz="1200" dirty="0" err="1"/>
                      <a:t>HearHook</a:t>
                    </a:r>
                    <a:r>
                      <a:rPr lang="en-US" sz="1200" dirty="0"/>
                      <a:t> </a:t>
                    </a:r>
                  </a:p>
                  <a:p>
                    <a:pPr algn="ctr"/>
                    <a:r>
                      <a:rPr lang="en-US" sz="1200" dirty="0"/>
                      <a:t>Clear speech</a:t>
                    </a:r>
                  </a:p>
                  <a:p>
                    <a:pPr algn="ctr"/>
                    <a:r>
                      <a:rPr lang="en-US" sz="1200" dirty="0"/>
                      <a:t>At 70 dB noise.</a:t>
                    </a:r>
                  </a:p>
                </p:txBody>
              </p:sp>
              <p:cxnSp>
                <p:nvCxnSpPr>
                  <p:cNvPr id="44" name="Straight Connector 43"/>
                  <p:cNvCxnSpPr/>
                  <p:nvPr/>
                </p:nvCxnSpPr>
                <p:spPr>
                  <a:xfrm>
                    <a:off x="1709843" y="1741394"/>
                    <a:ext cx="0" cy="622175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19F53D5A-904B-4F3B-8583-980DDC4160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62351" y="1333285"/>
                  <a:ext cx="391" cy="945946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" name="Group 9"/>
                <p:cNvGrpSpPr/>
                <p:nvPr/>
              </p:nvGrpSpPr>
              <p:grpSpPr>
                <a:xfrm>
                  <a:off x="1246746" y="1575489"/>
                  <a:ext cx="4658811" cy="3168186"/>
                  <a:chOff x="1517148" y="2228979"/>
                  <a:chExt cx="3824129" cy="2418074"/>
                </a:xfrm>
              </p:grpSpPr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id="{573FC964-DA39-4081-AF2F-A5ED5AF47D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38077" y="2228979"/>
                    <a:ext cx="0" cy="579098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>
                    <a:extLst>
                      <a:ext uri="{FF2B5EF4-FFF2-40B4-BE49-F238E27FC236}">
                        <a16:creationId xmlns:a16="http://schemas.microsoft.com/office/drawing/2014/main" id="{72F1EF4A-F109-44CA-85CC-5FA8D834C3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435959" y="4197769"/>
                    <a:ext cx="3783" cy="449284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1517148" y="2799369"/>
                    <a:ext cx="3824129" cy="1391982"/>
                    <a:chOff x="1519823" y="2799369"/>
                    <a:chExt cx="3824129" cy="1391982"/>
                  </a:xfrm>
                </p:grpSpPr>
                <p:pic>
                  <p:nvPicPr>
                    <p:cNvPr id="12" name="Sealed BinEarphones KEMAR 80dB Noise3-27    ++BASS">
                      <a:hlinkClick r:id="" action="ppaction://media"/>
                      <a:extLst>
                        <a:ext uri="{FF2B5EF4-FFF2-40B4-BE49-F238E27FC236}">
                          <a16:creationId xmlns:a16="http://schemas.microsoft.com/office/drawing/2014/main" id="{246B79EB-0ED2-4FE3-9077-F5CFE5761D99}"/>
                        </a:ext>
                      </a:extLst>
                    </p:cNvPr>
                    <p:cNvPicPr>
                      <a:picLocks noChangeAspect="1"/>
                    </p:cNvPicPr>
                    <p:nvPr>
                      <a:audioFile r:link="rId2"/>
                      <p:extLst>
                        <p:ext uri="{DAA4B4D4-6D71-4841-9C94-3DE7FCFB9230}">
                          <p14:media xmlns:p14="http://schemas.microsoft.com/office/powerpoint/2010/main" r:embed="rId1"/>
                        </p:ext>
                      </p:extLst>
                    </p:nvPr>
                  </p:nvPicPr>
                  <p:blipFill>
                    <a:blip r:embed="rId11">
                      <a:biLevel thresh="75000"/>
                    </a:blip>
                    <a:stretch>
                      <a:fillRect/>
                    </a:stretch>
                  </p:blipFill>
                  <p:spPr>
                    <a:xfrm>
                      <a:off x="4937552" y="2799369"/>
                      <a:ext cx="406400" cy="406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MHH 70 Bell Labs Record p10dB">
                      <a:hlinkClick r:id="" action="ppaction://media"/>
                    </p:cNvPr>
                    <p:cNvPicPr>
                      <a:picLocks noChangeAspect="1"/>
                    </p:cNvPicPr>
                    <p:nvPr>
                      <a:audioFile r:link="rId4"/>
                      <p:extLst>
                        <p:ext uri="{DAA4B4D4-6D71-4841-9C94-3DE7FCFB9230}">
                          <p14:media xmlns:p14="http://schemas.microsoft.com/office/powerpoint/2010/main" r:embed="rId3"/>
                        </p:ext>
                      </p:extLst>
                    </p:nvPr>
                  </p:nvPicPr>
                  <p:blipFill>
                    <a:blip r:embed="rId11">
                      <a:biLevel thresh="75000"/>
                    </a:blip>
                    <a:stretch>
                      <a:fillRect/>
                    </a:stretch>
                  </p:blipFill>
                  <p:spPr>
                    <a:xfrm>
                      <a:off x="3236940" y="2841039"/>
                      <a:ext cx="406400" cy="406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" name="OE 70 Villchur AR short m8dB">
                      <a:hlinkClick r:id="" action="ppaction://media"/>
                    </p:cNvPr>
                    <p:cNvPicPr>
                      <a:picLocks noChangeAspect="1"/>
                    </p:cNvPicPr>
                    <p:nvPr>
                      <a:audioFile r:link="rId6"/>
                      <p:extLst>
                        <p:ext uri="{DAA4B4D4-6D71-4841-9C94-3DE7FCFB9230}">
                          <p14:media xmlns:p14="http://schemas.microsoft.com/office/powerpoint/2010/main" r:embed="rId5"/>
                        </p:ext>
                      </p:extLst>
                    </p:nvPr>
                  </p:nvPicPr>
                  <p:blipFill>
                    <a:blip r:embed="rId11">
                      <a:biLevel thresh="75000"/>
                    </a:blip>
                    <a:stretch>
                      <a:fillRect/>
                    </a:stretch>
                  </p:blipFill>
                  <p:spPr>
                    <a:xfrm>
                      <a:off x="3307166" y="3784951"/>
                      <a:ext cx="406400" cy="406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" name="OE 60 NY Deli Short m10dB">
                      <a:hlinkClick r:id="" action="ppaction://media"/>
                    </p:cNvPr>
                    <p:cNvPicPr>
                      <a:picLocks noChangeAspect="1"/>
                    </p:cNvPicPr>
                    <p:nvPr>
                      <a:audioFile r:link="rId8"/>
                      <p:extLst>
                        <p:ext uri="{DAA4B4D4-6D71-4841-9C94-3DE7FCFB9230}">
                          <p14:media xmlns:p14="http://schemas.microsoft.com/office/powerpoint/2010/main" r:embed="rId7"/>
                        </p:ext>
                      </p:extLst>
                    </p:nvPr>
                  </p:nvPicPr>
                  <p:blipFill>
                    <a:blip r:embed="rId11">
                      <a:biLevel thresh="75000"/>
                    </a:blip>
                    <a:stretch>
                      <a:fillRect/>
                    </a:stretch>
                  </p:blipFill>
                  <p:spPr>
                    <a:xfrm>
                      <a:off x="1519823" y="3110299"/>
                      <a:ext cx="406400" cy="4064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2" name="TextBox 1"/>
                <p:cNvSpPr txBox="1"/>
                <p:nvPr/>
              </p:nvSpPr>
              <p:spPr>
                <a:xfrm rot="16200000">
                  <a:off x="-1461676" y="3019874"/>
                  <a:ext cx="4150161" cy="2817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75" b="1" dirty="0"/>
                    <a:t>Percentage Words Correct in 60-85 </a:t>
                  </a:r>
                  <a:r>
                    <a:rPr lang="en-US" sz="975" b="1" dirty="0" err="1"/>
                    <a:t>dBA</a:t>
                  </a:r>
                  <a:r>
                    <a:rPr lang="en-US" sz="975" b="1" dirty="0"/>
                    <a:t> Noise Levels </a:t>
                  </a: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5533901" y="1411894"/>
                  <a:ext cx="308759" cy="34912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33" name="Straight Arrow Connector 32"/>
                <p:cNvCxnSpPr/>
                <p:nvPr/>
              </p:nvCxnSpPr>
              <p:spPr>
                <a:xfrm flipH="1" flipV="1">
                  <a:off x="5678131" y="1585582"/>
                  <a:ext cx="636429" cy="8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/>
                <p:cNvSpPr txBox="1"/>
                <p:nvPr/>
              </p:nvSpPr>
              <p:spPr>
                <a:xfrm>
                  <a:off x="3863084" y="3629985"/>
                  <a:ext cx="944487" cy="101629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Talker 6 feet away</a:t>
                  </a:r>
                </a:p>
                <a:p>
                  <a:pPr algn="ctr"/>
                  <a:r>
                    <a:rPr lang="en-US" sz="1200" dirty="0"/>
                    <a:t> Impossible with 70 dB noise level and open ears</a:t>
                  </a:r>
                </a:p>
              </p:txBody>
            </p:sp>
          </p:grpSp>
        </p:grpSp>
        <p:cxnSp>
          <p:nvCxnSpPr>
            <p:cNvPr id="4" name="Straight Connector 3"/>
            <p:cNvCxnSpPr/>
            <p:nvPr/>
          </p:nvCxnSpPr>
          <p:spPr>
            <a:xfrm>
              <a:off x="3108373" y="647899"/>
              <a:ext cx="894988" cy="1580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997881" y="793972"/>
              <a:ext cx="1273236" cy="130044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211674" y="2022634"/>
              <a:ext cx="1287980" cy="1517577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499654" y="3551133"/>
              <a:ext cx="1198605" cy="184877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3948143" y="711711"/>
              <a:ext cx="129746" cy="1173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613967" y="5280092"/>
              <a:ext cx="129746" cy="1173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146801" y="1958974"/>
              <a:ext cx="129746" cy="1173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383426" y="3361038"/>
              <a:ext cx="243568" cy="2081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" name="Straight Connector 53"/>
          <p:cNvCxnSpPr/>
          <p:nvPr/>
        </p:nvCxnSpPr>
        <p:spPr>
          <a:xfrm>
            <a:off x="4166660" y="1217596"/>
            <a:ext cx="36215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74932" y="6774287"/>
            <a:ext cx="45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.7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1800" y="450698"/>
            <a:ext cx="165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IT  WORKS!</a:t>
            </a:r>
          </a:p>
        </p:txBody>
      </p:sp>
    </p:spTree>
    <p:extLst>
      <p:ext uri="{BB962C8B-B14F-4D97-AF65-F5344CB8AC3E}">
        <p14:creationId xmlns:p14="http://schemas.microsoft.com/office/powerpoint/2010/main" val="22596672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6765" t="16674" r="27311" b="19338"/>
          <a:stretch/>
        </p:blipFill>
        <p:spPr>
          <a:xfrm>
            <a:off x="2733782" y="111764"/>
            <a:ext cx="6180256" cy="6609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646" y="1569960"/>
            <a:ext cx="2029522" cy="313932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We ran two full-page ads in </a:t>
            </a:r>
          </a:p>
          <a:p>
            <a:r>
              <a:rPr lang="en-US" b="1" i="1" dirty="0">
                <a:solidFill>
                  <a:srgbClr val="FFFF00"/>
                </a:solidFill>
              </a:rPr>
              <a:t>Hearing Review</a:t>
            </a:r>
          </a:p>
          <a:p>
            <a:endParaRPr lang="en-US" b="1" i="1" dirty="0">
              <a:solidFill>
                <a:srgbClr val="FFFF00"/>
              </a:solidFill>
            </a:endParaRPr>
          </a:p>
          <a:p>
            <a:endParaRPr lang="en-US" b="1" i="1" dirty="0">
              <a:solidFill>
                <a:srgbClr val="FFFF00"/>
              </a:solidFill>
            </a:endParaRPr>
          </a:p>
          <a:p>
            <a:endParaRPr lang="en-US" b="1" i="1" dirty="0">
              <a:solidFill>
                <a:srgbClr val="FFFF00"/>
              </a:solidFill>
            </a:endParaRPr>
          </a:p>
          <a:p>
            <a:r>
              <a:rPr lang="en-US" b="1" i="1" dirty="0">
                <a:solidFill>
                  <a:srgbClr val="FFFF00"/>
                </a:solidFill>
              </a:rPr>
              <a:t>     --   BUT   --</a:t>
            </a:r>
          </a:p>
          <a:p>
            <a:endParaRPr lang="en-US" b="1" i="1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The resulting sales </a:t>
            </a:r>
          </a:p>
          <a:p>
            <a:r>
              <a:rPr lang="en-US" b="1" dirty="0">
                <a:solidFill>
                  <a:srgbClr val="FFFF00"/>
                </a:solidFill>
              </a:rPr>
              <a:t>still did not cover the cost of the ads.</a:t>
            </a:r>
          </a:p>
        </p:txBody>
      </p:sp>
    </p:spTree>
    <p:extLst>
      <p:ext uri="{BB962C8B-B14F-4D97-AF65-F5344CB8AC3E}">
        <p14:creationId xmlns:p14="http://schemas.microsoft.com/office/powerpoint/2010/main" val="169196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79019" y="236762"/>
            <a:ext cx="5112326" cy="6753808"/>
            <a:chOff x="58190" y="149629"/>
            <a:chExt cx="5112326" cy="67538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6" t="5333" r="12829" b="11878"/>
            <a:stretch/>
          </p:blipFill>
          <p:spPr>
            <a:xfrm>
              <a:off x="58190" y="149629"/>
              <a:ext cx="5112326" cy="67538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6" t="86558" r="12829" b="12525"/>
            <a:stretch/>
          </p:blipFill>
          <p:spPr>
            <a:xfrm>
              <a:off x="58190" y="149629"/>
              <a:ext cx="5112326" cy="7481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62420" y="545584"/>
            <a:ext cx="2620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So we pursued other, less</a:t>
            </a:r>
          </a:p>
          <a:p>
            <a:r>
              <a:rPr lang="en-US" b="1" dirty="0"/>
              <a:t> expensive, approaches.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1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7754" y="6589239"/>
            <a:ext cx="4644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Return to CM story after talking about other products we developed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16</a:t>
            </a:fld>
            <a:endParaRPr lang="en-US" dirty="0"/>
          </a:p>
        </p:txBody>
      </p:sp>
      <p:pic>
        <p:nvPicPr>
          <p:cNvPr id="45" name="Picture 2" descr="E:\ER\30thGroupPhotoFull_HR_Zoom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r="4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2061" y="5001950"/>
            <a:ext cx="8378805" cy="175432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Even though Etymotic Research was a much larger company back then, with literally 45 successful innovative products families since 1953 (even a portable noise dosimeter)      ---   </a:t>
            </a:r>
            <a:r>
              <a:rPr lang="en-US" sz="2400" dirty="0">
                <a:solidFill>
                  <a:schemeClr val="bg1"/>
                </a:solidFill>
              </a:rPr>
              <a:t>we were </a:t>
            </a:r>
            <a:r>
              <a:rPr lang="en-US" sz="2400" b="1" i="1" dirty="0">
                <a:solidFill>
                  <a:srgbClr val="00B0F0"/>
                </a:solidFill>
              </a:rPr>
              <a:t>not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successful </a:t>
            </a:r>
            <a:r>
              <a:rPr lang="en-US" sz="2400" dirty="0">
                <a:solidFill>
                  <a:schemeClr val="bg1"/>
                </a:solidFill>
              </a:rPr>
              <a:t>with the Companion Mics in reaching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even a small fraction of the 700,000 hearing aid wearers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who have  greater than SNR loss </a:t>
            </a:r>
            <a:r>
              <a:rPr lang="en-US" dirty="0">
                <a:solidFill>
                  <a:schemeClr val="bg1"/>
                </a:solidFill>
              </a:rPr>
              <a:t>in the U.S.  </a:t>
            </a:r>
          </a:p>
        </p:txBody>
      </p:sp>
    </p:spTree>
    <p:extLst>
      <p:ext uri="{BB962C8B-B14F-4D97-AF65-F5344CB8AC3E}">
        <p14:creationId xmlns:p14="http://schemas.microsoft.com/office/powerpoint/2010/main" val="2780333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  <p:par>
              <p:cTn id="5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953" t="15288" r="9709" b="4826"/>
          <a:stretch/>
        </p:blipFill>
        <p:spPr>
          <a:xfrm>
            <a:off x="147379" y="0"/>
            <a:ext cx="8987682" cy="66166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6870" y="0"/>
            <a:ext cx="8585830" cy="61555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I have recently been reminded that three of our my most successful previous products </a:t>
            </a:r>
          </a:p>
          <a:p>
            <a:r>
              <a:rPr lang="en-US" sz="1700" dirty="0">
                <a:solidFill>
                  <a:schemeClr val="bg1"/>
                </a:solidFill>
              </a:rPr>
              <a:t>       took  11, 20, and 25 years to bring to market!    I budgeted for 2-3 years.</a:t>
            </a:r>
          </a:p>
        </p:txBody>
      </p:sp>
    </p:spTree>
    <p:extLst>
      <p:ext uri="{BB962C8B-B14F-4D97-AF65-F5344CB8AC3E}">
        <p14:creationId xmlns:p14="http://schemas.microsoft.com/office/powerpoint/2010/main" val="1849241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7298" y="0"/>
            <a:ext cx="8746761" cy="6828079"/>
            <a:chOff x="282939" y="-600317"/>
            <a:chExt cx="8746761" cy="6828079"/>
          </a:xfrm>
        </p:grpSpPr>
        <p:grpSp>
          <p:nvGrpSpPr>
            <p:cNvPr id="4" name="Group 3"/>
            <p:cNvGrpSpPr/>
            <p:nvPr/>
          </p:nvGrpSpPr>
          <p:grpSpPr>
            <a:xfrm>
              <a:off x="282939" y="-600317"/>
              <a:ext cx="8746761" cy="6370881"/>
              <a:chOff x="282939" y="-600317"/>
              <a:chExt cx="8746761" cy="637088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25433" t="15830" r="26989" b="33314"/>
              <a:stretch/>
            </p:blipFill>
            <p:spPr>
              <a:xfrm>
                <a:off x="762000" y="-371717"/>
                <a:ext cx="8267700" cy="6142281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282939" y="-600317"/>
                <a:ext cx="7000787" cy="1200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Finally, we have recently retooled the “Link-it”  Array Mics, originally developed by </a:t>
                </a:r>
                <a:r>
                  <a:rPr lang="en-US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Wim</a:t>
                </a:r>
                <a:r>
                  <a:rPr 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Soede</a:t>
                </a:r>
                <a:r>
                  <a:rPr 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Roland </a:t>
                </a:r>
                <a:r>
                  <a:rPr lang="en-US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Horsten</a:t>
                </a:r>
                <a:r>
                  <a:rPr 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20 years ago.  They still the best we SNR increase we know of: </a:t>
                </a:r>
              </a:p>
              <a:p>
                <a:r>
                  <a:rPr 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8+ dB for speech, and held out in front it can be 12-13 dB!</a:t>
                </a:r>
                <a:endParaRPr lang="en-US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62000" y="3808413"/>
              <a:ext cx="4692650" cy="24193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7774" y="4364538"/>
            <a:ext cx="6019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Point at a table in a noisy restaurant, you can hear them clearly</a:t>
            </a:r>
          </a:p>
          <a:p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Point to another, and that one disappears and the new one is clearly heard.</a:t>
            </a:r>
          </a:p>
          <a:p>
            <a:endParaRPr lang="en-US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An Astrophysicist friend who has several hearing aids and remote mics, said “WOW” when he heard this one.</a:t>
            </a:r>
          </a:p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He keeps calling to see how we are coming with it.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081" y="6091907"/>
            <a:ext cx="782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“We keep trying, but we need more than what I and </a:t>
            </a:r>
          </a:p>
          <a:p>
            <a:r>
              <a:rPr lang="en-US" b="1" dirty="0"/>
              <a:t>              three part-time engineers can do!”  (</a:t>
            </a:r>
            <a:r>
              <a:rPr lang="en-US" b="1" dirty="0" err="1"/>
              <a:t>dr</a:t>
            </a:r>
            <a:r>
              <a:rPr lang="en-US" b="1" dirty="0"/>
              <a:t> </a:t>
            </a:r>
            <a:r>
              <a:rPr lang="en-US" b="1" dirty="0" err="1"/>
              <a:t>abonso</a:t>
            </a:r>
            <a:r>
              <a:rPr lang="en-US" b="1" dirty="0"/>
              <a:t>)     </a:t>
            </a:r>
          </a:p>
        </p:txBody>
      </p:sp>
    </p:spTree>
    <p:extLst>
      <p:ext uri="{BB962C8B-B14F-4D97-AF65-F5344CB8AC3E}">
        <p14:creationId xmlns:p14="http://schemas.microsoft.com/office/powerpoint/2010/main" val="1283008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09075" y="4482060"/>
            <a:ext cx="5568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We keep trying, but we need more than </a:t>
            </a:r>
            <a:r>
              <a:rPr lang="en-US" b="1" i="1" dirty="0" err="1"/>
              <a:t>Dr</a:t>
            </a:r>
            <a:r>
              <a:rPr lang="en-US" b="1" i="1" dirty="0"/>
              <a:t> </a:t>
            </a:r>
            <a:r>
              <a:rPr lang="en-US" b="1" i="1" dirty="0" err="1"/>
              <a:t>Abonso</a:t>
            </a:r>
            <a:endParaRPr lang="en-US" b="1" i="1" dirty="0"/>
          </a:p>
          <a:p>
            <a:r>
              <a:rPr lang="en-US" b="1" i="1" dirty="0"/>
              <a:t>        and three great part-time engineers can do!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22"/>
          <a:stretch/>
        </p:blipFill>
        <p:spPr>
          <a:xfrm>
            <a:off x="0" y="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1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031" y="213149"/>
            <a:ext cx="839720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                                                ASA May 8, 2023  Chicago  -- Slides      </a:t>
            </a:r>
          </a:p>
          <a:p>
            <a:endParaRPr lang="en-US" dirty="0"/>
          </a:p>
          <a:p>
            <a:r>
              <a:rPr lang="en-US" b="1" dirty="0"/>
              <a:t>          Title:  New improvements to the latest 9-year-old Companion Mics system</a:t>
            </a:r>
          </a:p>
          <a:p>
            <a:endParaRPr lang="en-US" sz="1000" b="1" dirty="0"/>
          </a:p>
          <a:p>
            <a:r>
              <a:rPr lang="en-US" b="1" dirty="0"/>
              <a:t>                           Mead Killion                    MCK Audio, Inc.</a:t>
            </a:r>
          </a:p>
          <a:p>
            <a:endParaRPr lang="en-US" dirty="0"/>
          </a:p>
          <a:p>
            <a:r>
              <a:rPr lang="en-US" sz="2200" b="1" dirty="0"/>
              <a:t>                                            OUTLINE</a:t>
            </a:r>
          </a:p>
          <a:p>
            <a:endParaRPr lang="en-US" sz="1200" b="1" dirty="0"/>
          </a:p>
          <a:p>
            <a:r>
              <a:rPr lang="en-US" b="1" dirty="0"/>
              <a:t> 0.  Background: The problem</a:t>
            </a:r>
          </a:p>
          <a:p>
            <a:r>
              <a:rPr lang="en-US" dirty="0"/>
              <a:t>           Some 1 million hearing aid wearers have such a great loss of ability to</a:t>
            </a:r>
          </a:p>
          <a:p>
            <a:r>
              <a:rPr lang="en-US" dirty="0"/>
              <a:t>           hear in noise that they can’t enjoy family dinners in noisy restaurants          </a:t>
            </a:r>
          </a:p>
          <a:p>
            <a:endParaRPr lang="en-US" dirty="0"/>
          </a:p>
          <a:p>
            <a:r>
              <a:rPr lang="en-US" dirty="0"/>
              <a:t>1.  </a:t>
            </a:r>
            <a:r>
              <a:rPr lang="en-US" b="1" dirty="0"/>
              <a:t>The science behind </a:t>
            </a:r>
            <a:r>
              <a:rPr lang="en-US" dirty="0"/>
              <a:t>our understanding of the problem </a:t>
            </a:r>
          </a:p>
          <a:p>
            <a:pPr marL="342900" indent="-342900">
              <a:buAutoNum type="arabicPeriod"/>
            </a:pPr>
            <a:endParaRPr lang="en-US" b="1" dirty="0"/>
          </a:p>
          <a:p>
            <a:pPr marL="342900" indent="-342900">
              <a:buAutoNum type="arabicPeriod" startAt="2"/>
            </a:pPr>
            <a:r>
              <a:rPr lang="en-US" b="1" dirty="0"/>
              <a:t>The Companion Mics solution:</a:t>
            </a:r>
            <a:r>
              <a:rPr lang="en-US" dirty="0"/>
              <a:t>  Four clip-on transmitting microphones each of which pick up the voice of talkers only 5-8 inches from their mouths, </a:t>
            </a:r>
          </a:p>
          <a:p>
            <a:r>
              <a:rPr lang="en-US" dirty="0"/>
              <a:t>       giving a 15 to 20+ dB increase in Signal to Noise Ratio.</a:t>
            </a:r>
          </a:p>
          <a:p>
            <a:r>
              <a:rPr lang="en-US" dirty="0"/>
              <a:t>            The four wearers hear each other like on a an old country party line.</a:t>
            </a:r>
          </a:p>
          <a:p>
            <a:r>
              <a:rPr lang="en-US" dirty="0"/>
              <a:t>                                                 </a:t>
            </a:r>
          </a:p>
          <a:p>
            <a:r>
              <a:rPr lang="en-US" b="1" dirty="0"/>
              <a:t>3.  Marketing problems </a:t>
            </a:r>
            <a:r>
              <a:rPr lang="en-US" dirty="0"/>
              <a:t>and three trial solutions</a:t>
            </a:r>
          </a:p>
          <a:p>
            <a:pPr marL="342900" indent="-342900">
              <a:buAutoNum type="arabicPeriod" startAt="2"/>
            </a:pPr>
            <a:endParaRPr lang="en-US" dirty="0"/>
          </a:p>
          <a:p>
            <a:r>
              <a:rPr lang="en-US" dirty="0"/>
              <a:t>4.  </a:t>
            </a:r>
            <a:r>
              <a:rPr lang="en-US" b="1" dirty="0"/>
              <a:t>Other product innovations</a:t>
            </a:r>
            <a:endParaRPr lang="en-US" dirty="0"/>
          </a:p>
          <a:p>
            <a:pPr marL="342900" indent="-342900">
              <a:buAutoNum type="arabicPeriod" startAt="4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1.1                        </a:t>
            </a:r>
            <a:fld id="{DDA6C439-8AEE-46AA-AC8C-5ACA55BE70F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98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633096" cy="7056320"/>
            <a:chOff x="21267" y="0"/>
            <a:chExt cx="9579933" cy="7056320"/>
          </a:xfrm>
        </p:grpSpPr>
        <p:sp>
          <p:nvSpPr>
            <p:cNvPr id="13314" name="Rectangle 2"/>
            <p:cNvSpPr>
              <a:spLocks noChangeArrowheads="1"/>
            </p:cNvSpPr>
            <p:nvPr/>
          </p:nvSpPr>
          <p:spPr bwMode="auto">
            <a:xfrm>
              <a:off x="21267" y="201495"/>
              <a:ext cx="9147175" cy="685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pic>
          <p:nvPicPr>
            <p:cNvPr id="4" name="Picture 3" descr="complete model of ea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" t="3333" b="86667"/>
            <a:stretch/>
          </p:blipFill>
          <p:spPr bwMode="auto">
            <a:xfrm>
              <a:off x="838200" y="0"/>
              <a:ext cx="87630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51759" y="1009269"/>
              <a:ext cx="9144000" cy="2783414"/>
              <a:chOff x="51759" y="1009269"/>
              <a:chExt cx="9144000" cy="278341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51759" y="1009269"/>
                <a:ext cx="9144000" cy="2783414"/>
                <a:chOff x="204158" y="2133599"/>
                <a:chExt cx="9144000" cy="2783414"/>
              </a:xfrm>
            </p:grpSpPr>
            <p:pic>
              <p:nvPicPr>
                <p:cNvPr id="13315" name="Picture 3" descr="complete model of ear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5556" b="11111"/>
                <a:stretch/>
              </p:blipFill>
              <p:spPr bwMode="auto">
                <a:xfrm>
                  <a:off x="204158" y="2631013"/>
                  <a:ext cx="9144000" cy="2286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" name="Picture 3" descr="complete model of ear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667" t="48890" r="833" b="42492"/>
                <a:stretch/>
              </p:blipFill>
              <p:spPr bwMode="auto">
                <a:xfrm>
                  <a:off x="5410200" y="2133599"/>
                  <a:ext cx="3886200" cy="609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" name="TextBox 2"/>
              <p:cNvSpPr txBox="1"/>
              <p:nvPr/>
            </p:nvSpPr>
            <p:spPr>
              <a:xfrm>
                <a:off x="3355675" y="1130539"/>
                <a:ext cx="167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NORMAL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9075" y="3811361"/>
              <a:ext cx="9144000" cy="2980437"/>
              <a:chOff x="76200" y="3428890"/>
              <a:chExt cx="9144000" cy="2980437"/>
            </a:xfrm>
          </p:grpSpPr>
          <p:pic>
            <p:nvPicPr>
              <p:cNvPr id="7" name="Picture 4" descr="Complete model impaired ea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776" b="9355"/>
              <a:stretch/>
            </p:blipFill>
            <p:spPr bwMode="auto">
              <a:xfrm>
                <a:off x="76200" y="4155077"/>
                <a:ext cx="9144000" cy="2254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725727" y="3428890"/>
                <a:ext cx="411692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      LOSS OF INNER HAIR CELLS</a:t>
                </a:r>
              </a:p>
              <a:p>
                <a:pPr algn="ctr"/>
                <a:r>
                  <a:rPr lang="en-US" sz="1400" b="1" dirty="0"/>
                  <a:t>So many of the “audible” speech cues are </a:t>
                </a:r>
              </a:p>
              <a:p>
                <a:pPr algn="ctr"/>
                <a:r>
                  <a:rPr lang="en-US" sz="1400" b="1" dirty="0"/>
                  <a:t>lost on the way to the brain.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403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34240" t="18325" r="35360" b="24213"/>
          <a:stretch/>
        </p:blipFill>
        <p:spPr>
          <a:xfrm>
            <a:off x="1125821" y="1411830"/>
            <a:ext cx="6398929" cy="501437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3"/>
          <a:srcRect l="34340" t="75228" r="35260" b="18110"/>
          <a:stretch/>
        </p:blipFill>
        <p:spPr>
          <a:xfrm>
            <a:off x="854885" y="222249"/>
            <a:ext cx="7146115" cy="110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07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46289" y="1895576"/>
            <a:ext cx="5397867" cy="4683249"/>
            <a:chOff x="-936775" y="615883"/>
            <a:chExt cx="6406551" cy="5719959"/>
          </a:xfrm>
        </p:grpSpPr>
        <p:pic>
          <p:nvPicPr>
            <p:cNvPr id="9" name="Picture 8"/>
            <p:cNvPicPr/>
            <p:nvPr/>
          </p:nvPicPr>
          <p:blipFill rotWithShape="1">
            <a:blip r:embed="rId3"/>
            <a:srcRect l="34240" t="18325" r="35360" b="24213"/>
            <a:stretch/>
          </p:blipFill>
          <p:spPr>
            <a:xfrm>
              <a:off x="-936775" y="615883"/>
              <a:ext cx="6406551" cy="5302369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 rotWithShape="1">
            <a:blip r:embed="rId3"/>
            <a:srcRect l="34240" t="75817" r="35360" b="19040"/>
            <a:stretch/>
          </p:blipFill>
          <p:spPr>
            <a:xfrm>
              <a:off x="-584345" y="5852276"/>
              <a:ext cx="5898634" cy="483566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756630" y="2566689"/>
            <a:ext cx="4143122" cy="1278541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54858" y="4917669"/>
            <a:ext cx="409621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A: Surprisingly little with normal hearing:   96% of sentences  can still be understood!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4133" y="2559628"/>
            <a:ext cx="387766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Q: What happens if Backgound Noise masks 74% of the speech cues?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20298" y="4254274"/>
            <a:ext cx="29661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26 Dots left audible above noise:  </a:t>
            </a:r>
          </a:p>
          <a:p>
            <a:pPr algn="ctr"/>
            <a:r>
              <a:rPr lang="en-US" sz="1200" b="1" dirty="0"/>
              <a:t>Bell Labs AI = 26%</a:t>
            </a:r>
          </a:p>
        </p:txBody>
      </p:sp>
    </p:spTree>
    <p:extLst>
      <p:ext uri="{BB962C8B-B14F-4D97-AF65-F5344CB8AC3E}">
        <p14:creationId xmlns:p14="http://schemas.microsoft.com/office/powerpoint/2010/main" val="1436482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1417939" y="6171685"/>
            <a:ext cx="478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Bell Labs AI in %   (cf. Number of “Audible Dots”)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5833" y="1012681"/>
            <a:ext cx="6252117" cy="5099317"/>
            <a:chOff x="212183" y="797439"/>
            <a:chExt cx="6252117" cy="50993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2114" t="26943" r="18943" b="9187"/>
            <a:stretch/>
          </p:blipFill>
          <p:spPr>
            <a:xfrm>
              <a:off x="212183" y="797439"/>
              <a:ext cx="6252117" cy="509931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266539" y="3011142"/>
              <a:ext cx="14273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ym typeface="Wingdings" panose="05000000000000000000" pitchFamily="2" charset="2"/>
                </a:rPr>
                <a:t>     Words</a:t>
              </a:r>
              <a:endParaRPr lang="en-US" b="1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981093" y="1199426"/>
              <a:ext cx="215590" cy="200722"/>
            </a:xfrm>
            <a:prstGeom prst="ellipse">
              <a:avLst/>
            </a:prstGeom>
            <a:solidFill>
              <a:srgbClr val="92D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3021981" y="2957601"/>
              <a:ext cx="215590" cy="200722"/>
            </a:xfrm>
            <a:prstGeom prst="ellipse">
              <a:avLst/>
            </a:prstGeom>
            <a:solidFill>
              <a:srgbClr val="DE845C">
                <a:alpha val="83922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454507" y="2216"/>
            <a:ext cx="12687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With Restaurant Noise</a:t>
            </a:r>
          </a:p>
          <a:p>
            <a:pPr algn="ctr"/>
            <a:r>
              <a:rPr lang="en-US" sz="1600" b="1" dirty="0"/>
              <a:t>\/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1221" y="1515029"/>
            <a:ext cx="14273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 panose="05000000000000000000" pitchFamily="2" charset="2"/>
              </a:rPr>
              <a:t>     Sentences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231221" y="1615390"/>
            <a:ext cx="291468" cy="859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260189" y="3317774"/>
            <a:ext cx="291468" cy="859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42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258" t="24596" r="34166" b="14310"/>
          <a:stretch/>
        </p:blipFill>
        <p:spPr>
          <a:xfrm>
            <a:off x="598557" y="822324"/>
            <a:ext cx="6072405" cy="60356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9036" y="200891"/>
            <a:ext cx="653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with 8 or 10 dB SNR loss, those million hearing aid wearers are excluded from conversations in moderate restaurant noise levels</a:t>
            </a:r>
          </a:p>
        </p:txBody>
      </p:sp>
    </p:spTree>
    <p:extLst>
      <p:ext uri="{BB962C8B-B14F-4D97-AF65-F5344CB8AC3E}">
        <p14:creationId xmlns:p14="http://schemas.microsoft.com/office/powerpoint/2010/main" val="282442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8400" y="1518356"/>
            <a:ext cx="457200" cy="20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60555" y="45339"/>
            <a:ext cx="8617160" cy="5719620"/>
            <a:chOff x="-60555" y="45339"/>
            <a:chExt cx="8617160" cy="5719620"/>
          </a:xfrm>
        </p:grpSpPr>
        <p:sp>
          <p:nvSpPr>
            <p:cNvPr id="2" name="Rectangle 1"/>
            <p:cNvSpPr/>
            <p:nvPr/>
          </p:nvSpPr>
          <p:spPr>
            <a:xfrm>
              <a:off x="575285" y="4553833"/>
              <a:ext cx="2918813" cy="12111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-60555" y="45339"/>
              <a:ext cx="8617160" cy="4514550"/>
              <a:chOff x="-60555" y="45339"/>
              <a:chExt cx="8617160" cy="451455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609" b="24882"/>
              <a:stretch/>
            </p:blipFill>
            <p:spPr>
              <a:xfrm>
                <a:off x="-60555" y="45339"/>
                <a:ext cx="8617160" cy="4502438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29950" y="3614832"/>
                <a:ext cx="3445653" cy="945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557117" y="3118649"/>
            <a:ext cx="429344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1" dirty="0"/>
              <a:t>Fig 5.  Bringing people back to normal ability to hear in noisy places.  Three technologies make it possible for individuals with a mild to profound loss of the ability to understand speech in normally noisy situations.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3287" y="284615"/>
            <a:ext cx="696398" cy="1695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13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8400" y="1518356"/>
            <a:ext cx="457200" cy="20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C439-8AEE-46AA-AC8C-5ACA55BE70FB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68871" y="14012"/>
            <a:ext cx="7079057" cy="2026161"/>
            <a:chOff x="448296" y="527824"/>
            <a:chExt cx="6968037" cy="20799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7373" t="36592" r="49090" b="50145"/>
            <a:stretch/>
          </p:blipFill>
          <p:spPr>
            <a:xfrm>
              <a:off x="448296" y="761122"/>
              <a:ext cx="6968037" cy="184661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293112" y="527824"/>
              <a:ext cx="914400" cy="401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85643" y="14012"/>
            <a:ext cx="619080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1200" b="1" dirty="0"/>
          </a:p>
          <a:p>
            <a:r>
              <a:rPr lang="en-US" b="1" dirty="0"/>
              <a:t>The 26-year-old history of Companion Mics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t="59214" r="63175" b="24415"/>
          <a:stretch/>
        </p:blipFill>
        <p:spPr>
          <a:xfrm>
            <a:off x="567869" y="4911115"/>
            <a:ext cx="4976293" cy="152606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0784" y="1949913"/>
            <a:ext cx="6176742" cy="7024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5763" t="20804" r="24410" b="46802"/>
          <a:stretch/>
        </p:blipFill>
        <p:spPr>
          <a:xfrm>
            <a:off x="656436" y="1501559"/>
            <a:ext cx="4887726" cy="33072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411315">
            <a:off x="4187183" y="2334324"/>
            <a:ext cx="12196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Companion Mic</a:t>
            </a:r>
          </a:p>
          <a:p>
            <a:r>
              <a:rPr lang="en-US" sz="1200" dirty="0"/>
              <a:t>    (Wireless)    </a:t>
            </a:r>
          </a:p>
        </p:txBody>
      </p:sp>
      <p:sp>
        <p:nvSpPr>
          <p:cNvPr id="16" name="TextBox 15"/>
          <p:cNvSpPr txBox="1"/>
          <p:nvPr/>
        </p:nvSpPr>
        <p:spPr>
          <a:xfrm rot="1290977">
            <a:off x="3281914" y="2766274"/>
            <a:ext cx="12196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Array Mic</a:t>
            </a:r>
            <a:r>
              <a:rPr lang="en-US" sz="1200" dirty="0"/>
              <a:t>    </a:t>
            </a:r>
          </a:p>
        </p:txBody>
      </p:sp>
      <p:sp>
        <p:nvSpPr>
          <p:cNvPr id="17" name="TextBox 16"/>
          <p:cNvSpPr txBox="1"/>
          <p:nvPr/>
        </p:nvSpPr>
        <p:spPr>
          <a:xfrm rot="1290977">
            <a:off x="2865329" y="3416597"/>
            <a:ext cx="14780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D-Mic </a:t>
            </a:r>
            <a:r>
              <a:rPr lang="en-US" sz="1000" b="1" dirty="0"/>
              <a:t>(FIRST ORDER)</a:t>
            </a:r>
            <a:r>
              <a:rPr lang="en-US" sz="1200" dirty="0"/>
              <a:t>   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53515" y="5928461"/>
            <a:ext cx="872011" cy="605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544162" y="1681617"/>
            <a:ext cx="438800" cy="277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74899" r="67708" b="7218"/>
          <a:stretch/>
        </p:blipFill>
        <p:spPr>
          <a:xfrm>
            <a:off x="5982962" y="5421597"/>
            <a:ext cx="2458585" cy="128171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50124" y="4794109"/>
            <a:ext cx="1804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Success! Used in the five Otology Surgical Suites in Mayo Clinic Scottsdale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544162" y="6128297"/>
            <a:ext cx="662858" cy="1150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53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22560</TotalTime>
  <Words>919</Words>
  <Application>Microsoft Macintosh PowerPoint</Application>
  <PresentationFormat>On-screen Show (4:3)</PresentationFormat>
  <Paragraphs>146</Paragraphs>
  <Slides>19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Sara Gorsky</cp:lastModifiedBy>
  <cp:revision>308</cp:revision>
  <cp:lastPrinted>2023-06-09T09:50:51Z</cp:lastPrinted>
  <dcterms:created xsi:type="dcterms:W3CDTF">2022-04-19T20:18:41Z</dcterms:created>
  <dcterms:modified xsi:type="dcterms:W3CDTF">2023-08-30T22:17:21Z</dcterms:modified>
</cp:coreProperties>
</file>