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570" r:id="rId2"/>
    <p:sldId id="571" r:id="rId3"/>
    <p:sldId id="634" r:id="rId4"/>
    <p:sldId id="623" r:id="rId5"/>
    <p:sldId id="437" r:id="rId6"/>
    <p:sldId id="353" r:id="rId7"/>
    <p:sldId id="414" r:id="rId8"/>
    <p:sldId id="431" r:id="rId9"/>
    <p:sldId id="357" r:id="rId10"/>
    <p:sldId id="504" r:id="rId11"/>
    <p:sldId id="509" r:id="rId12"/>
    <p:sldId id="616" r:id="rId13"/>
    <p:sldId id="506" r:id="rId14"/>
    <p:sldId id="635" r:id="rId15"/>
    <p:sldId id="587" r:id="rId16"/>
    <p:sldId id="588" r:id="rId17"/>
    <p:sldId id="589" r:id="rId18"/>
    <p:sldId id="590" r:id="rId19"/>
    <p:sldId id="261" r:id="rId20"/>
    <p:sldId id="631" r:id="rId21"/>
    <p:sldId id="586" r:id="rId22"/>
    <p:sldId id="459" r:id="rId23"/>
    <p:sldId id="584" r:id="rId24"/>
    <p:sldId id="461" r:id="rId25"/>
    <p:sldId id="580" r:id="rId26"/>
    <p:sldId id="578" r:id="rId27"/>
    <p:sldId id="579" r:id="rId28"/>
    <p:sldId id="515" r:id="rId29"/>
    <p:sldId id="512" r:id="rId30"/>
    <p:sldId id="516" r:id="rId31"/>
    <p:sldId id="591" r:id="rId32"/>
    <p:sldId id="585" r:id="rId33"/>
    <p:sldId id="599" r:id="rId34"/>
    <p:sldId id="464" r:id="rId35"/>
    <p:sldId id="465" r:id="rId36"/>
    <p:sldId id="466" r:id="rId37"/>
    <p:sldId id="605" r:id="rId38"/>
    <p:sldId id="611" r:id="rId39"/>
    <p:sldId id="492" r:id="rId40"/>
    <p:sldId id="495" r:id="rId41"/>
    <p:sldId id="610" r:id="rId42"/>
    <p:sldId id="624" r:id="rId43"/>
    <p:sldId id="633" r:id="rId44"/>
    <p:sldId id="613" r:id="rId45"/>
    <p:sldId id="607" r:id="rId46"/>
    <p:sldId id="615" r:id="rId47"/>
    <p:sldId id="619" r:id="rId48"/>
    <p:sldId id="488" r:id="rId49"/>
    <p:sldId id="581" r:id="rId50"/>
    <p:sldId id="620" r:id="rId51"/>
    <p:sldId id="595" r:id="rId52"/>
    <p:sldId id="596" r:id="rId53"/>
    <p:sldId id="597" r:id="rId54"/>
    <p:sldId id="523" r:id="rId55"/>
    <p:sldId id="52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392"/>
    <a:srgbClr val="00000C"/>
    <a:srgbClr val="FFFF00"/>
    <a:srgbClr val="000036"/>
    <a:srgbClr val="CBCBCB"/>
    <a:srgbClr val="C0C0C0"/>
    <a:srgbClr val="858200"/>
    <a:srgbClr val="1D1D1D"/>
    <a:srgbClr val="050941"/>
    <a:srgbClr val="000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39" autoAdjust="0"/>
  </p:normalViewPr>
  <p:slideViewPr>
    <p:cSldViewPr>
      <p:cViewPr varScale="1">
        <p:scale>
          <a:sx n="103" d="100"/>
          <a:sy n="103" d="100"/>
        </p:scale>
        <p:origin x="76" y="232"/>
      </p:cViewPr>
      <p:guideLst>
        <p:guide orient="horz" pos="4320"/>
        <p:guide pos="5760"/>
      </p:guideLst>
    </p:cSldViewPr>
  </p:slideViewPr>
  <p:notesTextViewPr>
    <p:cViewPr>
      <p:scale>
        <a:sx n="100" d="100"/>
        <a:sy n="100" d="100"/>
      </p:scale>
      <p:origin x="0" y="0"/>
    </p:cViewPr>
  </p:notesTextViewPr>
  <p:sorterViewPr>
    <p:cViewPr>
      <p:scale>
        <a:sx n="100" d="100"/>
        <a:sy n="100" d="100"/>
      </p:scale>
      <p:origin x="0" y="62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8D58C-7E50-4004-A729-02D34A5E7D87}" type="datetimeFigureOut">
              <a:rPr lang="en-US" smtClean="0"/>
              <a:pPr/>
              <a:t>1/19/2024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C8E125-CD27-40DC-A63A-B6462644720A}" type="slidenum">
              <a:rPr lang="en-US" smtClean="0"/>
              <a:pPr/>
              <a:t>‹#›</a:t>
            </a:fld>
            <a:endParaRPr lang="en-US"/>
          </a:p>
        </p:txBody>
      </p:sp>
    </p:spTree>
    <p:extLst>
      <p:ext uri="{BB962C8B-B14F-4D97-AF65-F5344CB8AC3E}">
        <p14:creationId xmlns:p14="http://schemas.microsoft.com/office/powerpoint/2010/main" val="269733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0B19C-B0E5-4CD7-8D05-C3378E781016}" type="slidenum">
              <a:rPr lang="en-US"/>
              <a:pPr/>
              <a:t>5</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398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29</a:t>
            </a:fld>
            <a:endParaRPr lang="en-US"/>
          </a:p>
        </p:txBody>
      </p:sp>
    </p:spTree>
    <p:extLst>
      <p:ext uri="{BB962C8B-B14F-4D97-AF65-F5344CB8AC3E}">
        <p14:creationId xmlns:p14="http://schemas.microsoft.com/office/powerpoint/2010/main" val="254901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30</a:t>
            </a:fld>
            <a:endParaRPr lang="en-US"/>
          </a:p>
        </p:txBody>
      </p:sp>
    </p:spTree>
    <p:extLst>
      <p:ext uri="{BB962C8B-B14F-4D97-AF65-F5344CB8AC3E}">
        <p14:creationId xmlns:p14="http://schemas.microsoft.com/office/powerpoint/2010/main" val="1612458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a:p>
        </p:txBody>
      </p:sp>
      <p:sp>
        <p:nvSpPr>
          <p:cNvPr id="4" name="Slide Number Placeholder 3"/>
          <p:cNvSpPr>
            <a:spLocks noGrp="1"/>
          </p:cNvSpPr>
          <p:nvPr>
            <p:ph type="sldNum" sz="quarter" idx="10"/>
          </p:nvPr>
        </p:nvSpPr>
        <p:spPr/>
        <p:txBody>
          <a:bodyPr/>
          <a:lstStyle/>
          <a:p>
            <a:fld id="{F8DD3C20-4255-6940-9A61-265C57BB89B0}" type="slidenum">
              <a:rPr kumimoji="1" lang="ja-JP" altLang="en-US" smtClean="0"/>
              <a:pPr/>
              <a:t>32</a:t>
            </a:fld>
            <a:endParaRPr kumimoji="1" lang="ja-JP" altLang="en-US"/>
          </a:p>
        </p:txBody>
      </p:sp>
    </p:spTree>
    <p:extLst>
      <p:ext uri="{BB962C8B-B14F-4D97-AF65-F5344CB8AC3E}">
        <p14:creationId xmlns:p14="http://schemas.microsoft.com/office/powerpoint/2010/main" val="145877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a:lstStyle/>
          <a:p>
            <a:pPr eaLnBrk="1" hangingPunct="1">
              <a:spcBef>
                <a:spcPct val="0"/>
              </a:spcBef>
            </a:pPr>
            <a:r>
              <a:rPr lang="en-US" smtClean="0">
                <a:latin typeface="Times New Roman" pitchFamily="18" charset="0"/>
              </a:rPr>
              <a:t>research is increasing pointing to what we used to call old age deafness is actually a result of thousands of insults to the ears over the years. Of course our genetic makeup can have an impact, as do some drugs . . . there are dugs that can save your life but cause you to loose inner ear hair cells. But I belive what the research is showing us . . . that is that you have about 50,000 hair cells  . . .  if you lose only two hair cells a day, which is about 700 a year, in 20 years you’ll have no hair cells. </a:t>
            </a:r>
          </a:p>
        </p:txBody>
      </p:sp>
      <p:sp>
        <p:nvSpPr>
          <p:cNvPr id="1065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652463"/>
            <a:fld id="{E531B97B-8D9A-4838-B20D-96BAE3D2D6C6}" type="slidenum">
              <a:rPr lang="en-US" sz="1200">
                <a:latin typeface="Calibri" pitchFamily="34" charset="0"/>
              </a:rPr>
              <a:pPr algn="r" defTabSz="652463"/>
              <a:t>34</a:t>
            </a:fld>
            <a:endParaRPr lang="en-US" sz="1200">
              <a:latin typeface="Calibri" pitchFamily="34" charset="0"/>
            </a:endParaRPr>
          </a:p>
        </p:txBody>
      </p:sp>
    </p:spTree>
    <p:extLst>
      <p:ext uri="{BB962C8B-B14F-4D97-AF65-F5344CB8AC3E}">
        <p14:creationId xmlns:p14="http://schemas.microsoft.com/office/powerpoint/2010/main" val="187478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a:lstStyle/>
          <a:p>
            <a:pPr eaLnBrk="1" hangingPunct="1">
              <a:spcBef>
                <a:spcPct val="0"/>
              </a:spcBef>
            </a:pPr>
            <a:r>
              <a:rPr lang="en-US" b="1" smtClean="0">
                <a:latin typeface="Times New Roman" pitchFamily="18" charset="0"/>
                <a:ea typeface="ＭＳ Ｐゴシック" pitchFamily="34" charset="-128"/>
              </a:rPr>
              <a:t>In addition to the two musicians you heard on video,  Pollack &amp; Picket experiments in 1957 showed that your ear starts overloading above 100 dB SPL.   </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You’ve heard the comments of percussionists. Let me add those of a fiddle player who teaches, has played everything rom rock, bluegrass, C&amp;W and was concertmaster of the Maui symphony.  Even played with Willie Nelson a couple of times.  She told me that when she plays out in front with a Country and Western band, she hears only a wall of sound.  It is impossible for her to separate the players.</a:t>
            </a:r>
          </a:p>
          <a:p>
            <a:pPr eaLnBrk="1" hangingPunct="1">
              <a:spcBef>
                <a:spcPct val="0"/>
              </a:spcBef>
            </a:pPr>
            <a:r>
              <a:rPr lang="en-US" b="1" smtClean="0">
                <a:latin typeface="Times New Roman" pitchFamily="18" charset="0"/>
                <a:ea typeface="ＭＳ Ｐゴシック" pitchFamily="34" charset="-128"/>
              </a:rPr>
              <a:t>Once she started using ER-20 earplugs, she found that it was easy to hear the different instruments behind her.  A comment not unlike the one we hear from the drummer who said that with earplugs he could hear the bells. “You can’t hear individual instruments or even your own voice when you sing with others.”</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So one more reason for reducing the sound level in your ear is to hear more accurately.  Hear better now and hear better later!</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endParaRPr lang="en-US" b="1" smtClean="0">
              <a:latin typeface="Times New Roman" pitchFamily="18" charset="0"/>
              <a:ea typeface="ＭＳ Ｐゴシック" pitchFamily="34" charset="-128"/>
            </a:endParaRPr>
          </a:p>
        </p:txBody>
      </p:sp>
      <p:sp>
        <p:nvSpPr>
          <p:cNvPr id="4505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652463"/>
            <a:fld id="{70606B26-CA34-4F41-9351-6C9A22B52578}" type="slidenum">
              <a:rPr lang="en-US" sz="1200">
                <a:latin typeface="Calibri" pitchFamily="34" charset="0"/>
              </a:rPr>
              <a:pPr algn="r" defTabSz="652463"/>
              <a:t>38</a:t>
            </a:fld>
            <a:endParaRPr lang="en-US" sz="1200">
              <a:latin typeface="Calibri" pitchFamily="34" charset="0"/>
            </a:endParaRPr>
          </a:p>
        </p:txBody>
      </p:sp>
    </p:spTree>
    <p:extLst>
      <p:ext uri="{BB962C8B-B14F-4D97-AF65-F5344CB8AC3E}">
        <p14:creationId xmlns:p14="http://schemas.microsoft.com/office/powerpoint/2010/main" val="973453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a:lstStyle/>
          <a:p>
            <a:pPr eaLnBrk="1" hangingPunct="1">
              <a:spcBef>
                <a:spcPct val="0"/>
              </a:spcBef>
            </a:pPr>
            <a:r>
              <a:rPr lang="en-US" sz="1000" smtClean="0">
                <a:latin typeface="Times New Roman" pitchFamily="18" charset="0"/>
                <a:ea typeface="ＭＳ Ｐゴシック" pitchFamily="34" charset="-128"/>
              </a:rPr>
              <a:t>For more critical listening, the custom Musicians Earplugs are also available.  The ER-15 version has a flat frequency response: within a dB or two  from 80 Hz to 16 kHz.</a:t>
            </a:r>
          </a:p>
          <a:p>
            <a:pPr eaLnBrk="1" hangingPunct="1">
              <a:spcBef>
                <a:spcPct val="0"/>
              </a:spcBef>
            </a:pPr>
            <a:endParaRPr lang="en-US" sz="1000" b="1" smtClean="0">
              <a:latin typeface="Times New Roman" pitchFamily="18" charset="0"/>
              <a:ea typeface="ＭＳ Ｐゴシック" pitchFamily="34" charset="-128"/>
            </a:endParaRPr>
          </a:p>
          <a:p>
            <a:pPr eaLnBrk="1" hangingPunct="1">
              <a:spcBef>
                <a:spcPct val="0"/>
              </a:spcBef>
            </a:pPr>
            <a:r>
              <a:rPr lang="en-US" sz="1000" b="1" smtClean="0">
                <a:latin typeface="Times New Roman" pitchFamily="18" charset="0"/>
                <a:ea typeface="ＭＳ Ｐゴシック" pitchFamily="34" charset="-128"/>
              </a:rPr>
              <a:t>Before I describe the more expensive premium hearing protection, let me say that </a:t>
            </a:r>
            <a:r>
              <a:rPr lang="en-US" sz="1000" smtClean="0">
                <a:latin typeface="Times New Roman" pitchFamily="18" charset="0"/>
                <a:ea typeface="ＭＳ Ｐゴシック" pitchFamily="34" charset="-128"/>
              </a:rPr>
              <a:t>Even the simplest foam earplugs will protect your hearing.  Their disadvantage is that they muffle the sound.  However, given the choice between preserving your hearing and sound quality I believe there is no choice.  You can learn to play with foam.  In fact, Gail and I often see a couple </a:t>
            </a:r>
            <a:r>
              <a:rPr lang="en-US" sz="1000" b="1" smtClean="0">
                <a:solidFill>
                  <a:srgbClr val="FFFF00"/>
                </a:solidFill>
                <a:latin typeface="Times New Roman" pitchFamily="18" charset="0"/>
                <a:ea typeface="ＭＳ Ｐゴシック" pitchFamily="34" charset="-128"/>
              </a:rPr>
              <a:t>of CSO players  put in yellow foam earplugs before a loud section of music. (One confessed to us: “I lost my Musicians Earplugs.  I’ve got to get another pair.”)</a:t>
            </a:r>
          </a:p>
          <a:p>
            <a:pPr eaLnBrk="1" hangingPunct="1">
              <a:spcBef>
                <a:spcPct val="0"/>
              </a:spcBef>
            </a:pPr>
            <a:endParaRPr lang="en-US" sz="1000" b="1" smtClean="0">
              <a:solidFill>
                <a:srgbClr val="FFFF00"/>
              </a:solidFill>
              <a:latin typeface="Times New Roman" pitchFamily="18" charset="0"/>
              <a:ea typeface="ＭＳ Ｐゴシック" pitchFamily="34" charset="-128"/>
            </a:endParaRPr>
          </a:p>
          <a:p>
            <a:pPr eaLnBrk="1" hangingPunct="1">
              <a:spcBef>
                <a:spcPct val="0"/>
              </a:spcBef>
            </a:pPr>
            <a:r>
              <a:rPr lang="en-US" sz="1000" b="1" smtClean="0">
                <a:latin typeface="Times New Roman" pitchFamily="18" charset="0"/>
                <a:ea typeface="ＭＳ Ｐゴシック" pitchFamily="34" charset="-128"/>
              </a:rPr>
              <a:t>	But For critical </a:t>
            </a:r>
            <a:r>
              <a:rPr lang="en-US" sz="1000" smtClean="0">
                <a:latin typeface="Times New Roman" pitchFamily="18" charset="0"/>
                <a:ea typeface="ＭＳ Ｐゴシック" pitchFamily="34" charset="-128"/>
              </a:rPr>
              <a:t>listening, earplugs that have nearly a perfect frequency response are now available.  They are available in three strengths: </a:t>
            </a:r>
          </a:p>
          <a:p>
            <a:pPr eaLnBrk="1" hangingPunct="1">
              <a:spcBef>
                <a:spcPct val="0"/>
              </a:spcBef>
            </a:pPr>
            <a:r>
              <a:rPr lang="en-US" sz="1000" smtClean="0">
                <a:latin typeface="Times New Roman" pitchFamily="18" charset="0"/>
                <a:ea typeface="ＭＳ Ｐゴシック" pitchFamily="34" charset="-128"/>
              </a:rPr>
              <a:t>The 15 dB plugs I already mentioned. </a:t>
            </a:r>
          </a:p>
          <a:p>
            <a:pPr eaLnBrk="1" hangingPunct="1">
              <a:spcBef>
                <a:spcPct val="0"/>
              </a:spcBef>
            </a:pPr>
            <a:r>
              <a:rPr lang="en-US" sz="1000" smtClean="0">
                <a:latin typeface="Times New Roman" pitchFamily="18" charset="0"/>
                <a:ea typeface="ＭＳ Ｐゴシック" pitchFamily="34" charset="-128"/>
              </a:rPr>
              <a:t>	 The viola players wanted less attenuation, so we introduced the 9 dB version shown in light green:  Just as much high-frequency protection but only about 9 dB attenutaion up to 1000 Hz, which is two octaves above middle C and covers most of the viola sound unless you are playing up in the dust.</a:t>
            </a:r>
          </a:p>
          <a:p>
            <a:pPr eaLnBrk="1" hangingPunct="1">
              <a:spcBef>
                <a:spcPct val="0"/>
              </a:spcBef>
            </a:pPr>
            <a:r>
              <a:rPr lang="en-US" sz="1000" smtClean="0">
                <a:latin typeface="Times New Roman" pitchFamily="18" charset="0"/>
                <a:ea typeface="ＭＳ Ｐゴシック" pitchFamily="34" charset="-128"/>
              </a:rPr>
              <a:t>	And several drummers told us the 15 dB earplugs were fine for jazz but not enough for their rock gigs.  So we introduced the ER-25 earplugs that give about 25 dB of protection.   </a:t>
            </a:r>
          </a:p>
          <a:p>
            <a:pPr eaLnBrk="1" hangingPunct="1">
              <a:spcBef>
                <a:spcPct val="0"/>
              </a:spcBef>
            </a:pPr>
            <a:r>
              <a:rPr lang="en-US" sz="1000" smtClean="0">
                <a:latin typeface="Times New Roman" pitchFamily="18" charset="0"/>
                <a:ea typeface="ＭＳ Ｐゴシック" pitchFamily="34" charset="-128"/>
              </a:rPr>
              <a:t>	What does 24 dB of attenuation mean?  It is safe to play at </a:t>
            </a:r>
            <a:r>
              <a:rPr lang="en-US" sz="1000" b="1" smtClean="0">
                <a:latin typeface="Times New Roman" pitchFamily="18" charset="0"/>
                <a:ea typeface="ＭＳ Ｐゴシック" pitchFamily="34" charset="-128"/>
              </a:rPr>
              <a:t> 112 dB LEQ sound level for only 1 minute.   60 seconds.  With 24 dB of attenuation, you can safely  play for  4.3 hours        8:00</a:t>
            </a:r>
          </a:p>
          <a:p>
            <a:pPr eaLnBrk="1" hangingPunct="1">
              <a:spcBef>
                <a:spcPct val="0"/>
              </a:spcBef>
            </a:pPr>
            <a:endParaRPr lang="en-US" sz="1000" smtClean="0">
              <a:latin typeface="Times New Roman" pitchFamily="18" charset="0"/>
              <a:ea typeface="ＭＳ Ｐゴシック" pitchFamily="34" charset="-128"/>
            </a:endParaRPr>
          </a:p>
          <a:p>
            <a:pPr eaLnBrk="1" hangingPunct="1">
              <a:spcBef>
                <a:spcPct val="0"/>
              </a:spcBef>
            </a:pPr>
            <a:endParaRPr lang="en-US" sz="1000" b="1" smtClean="0">
              <a:latin typeface="Times New Roman" pitchFamily="18" charset="0"/>
              <a:ea typeface="ＭＳ Ｐゴシック" pitchFamily="34" charset="-128"/>
            </a:endParaRPr>
          </a:p>
        </p:txBody>
      </p:sp>
      <p:sp>
        <p:nvSpPr>
          <p:cNvPr id="30723" name="Slide Number Placeholder 3"/>
          <p:cNvSpPr>
            <a:spLocks noGrp="1"/>
          </p:cNvSpPr>
          <p:nvPr>
            <p:ph type="sldNum" sz="quarter" idx="5"/>
          </p:nvPr>
        </p:nvSpPr>
        <p:spPr bwMode="auto">
          <a:ln>
            <a:miter lim="800000"/>
            <a:headEnd/>
            <a:tailEnd/>
          </a:ln>
        </p:spPr>
        <p:txBody>
          <a:bodyPr/>
          <a:lstStyle/>
          <a:p>
            <a:fld id="{F010FF84-2CBD-493E-952C-2B8E9D464713}" type="slidenum">
              <a:rPr lang="en-US"/>
              <a:pPr/>
              <a:t>39</a:t>
            </a:fld>
            <a:endParaRPr lang="en-US"/>
          </a:p>
        </p:txBody>
      </p:sp>
    </p:spTree>
    <p:extLst>
      <p:ext uri="{BB962C8B-B14F-4D97-AF65-F5344CB8AC3E}">
        <p14:creationId xmlns:p14="http://schemas.microsoft.com/office/powerpoint/2010/main" val="3572735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70000"/>
              </a:lnSpc>
              <a:spcBef>
                <a:spcPct val="0"/>
              </a:spcBef>
            </a:pPr>
            <a:r>
              <a:rPr lang="en-US" b="1" smtClean="0">
                <a:latin typeface="Times New Roman" pitchFamily="18" charset="0"/>
                <a:ea typeface="ＭＳ Ｐゴシック" pitchFamily="34" charset="-128"/>
              </a:rPr>
              <a:t>Today’s outline</a:t>
            </a:r>
          </a:p>
          <a:p>
            <a:pPr eaLnBrk="1" hangingPunct="1">
              <a:lnSpc>
                <a:spcPct val="70000"/>
              </a:lnSpc>
              <a:spcBef>
                <a:spcPct val="0"/>
              </a:spcBef>
            </a:pPr>
            <a:r>
              <a:rPr lang="en-US" b="1" smtClean="0">
                <a:latin typeface="Times New Roman" pitchFamily="18" charset="0"/>
                <a:ea typeface="ＭＳ Ｐゴシック" pitchFamily="34" charset="-128"/>
              </a:rPr>
              <a:t>    1.  Hearing loss is preventable </a:t>
            </a:r>
          </a:p>
          <a:p>
            <a:pPr eaLnBrk="1" hangingPunct="1">
              <a:lnSpc>
                <a:spcPct val="70000"/>
              </a:lnSpc>
              <a:spcBef>
                <a:spcPct val="0"/>
              </a:spcBef>
            </a:pPr>
            <a:r>
              <a:rPr lang="en-US" b="1" smtClean="0">
                <a:latin typeface="Times New Roman" pitchFamily="18" charset="0"/>
                <a:ea typeface="ＭＳ Ｐゴシック" pitchFamily="34" charset="-128"/>
              </a:rPr>
              <a:t>	(We’ll talk about the different type of earplugs, any of which will preserve your hearing.)</a:t>
            </a:r>
          </a:p>
          <a:p>
            <a:pPr eaLnBrk="1" hangingPunct="1">
              <a:lnSpc>
                <a:spcPct val="70000"/>
              </a:lnSpc>
              <a:spcBef>
                <a:spcPct val="0"/>
              </a:spcBef>
            </a:pPr>
            <a:r>
              <a:rPr lang="en-US" b="1" smtClean="0">
                <a:latin typeface="Times New Roman" pitchFamily="18" charset="0"/>
                <a:ea typeface="ＭＳ Ｐゴシック" pitchFamily="34" charset="-128"/>
              </a:rPr>
              <a:t>	(We’ll also mention a surprising fact:  You can sometimes hear much more accurately with your ears plugged.)</a:t>
            </a:r>
          </a:p>
          <a:p>
            <a:pPr eaLnBrk="1" hangingPunct="1">
              <a:lnSpc>
                <a:spcPct val="70000"/>
              </a:lnSpc>
              <a:spcBef>
                <a:spcPct val="0"/>
              </a:spcBef>
            </a:pPr>
            <a:r>
              <a:rPr lang="en-US" b="1" smtClean="0">
                <a:latin typeface="Times New Roman" pitchFamily="18" charset="0"/>
                <a:ea typeface="ＭＳ Ｐゴシック" pitchFamily="34" charset="-128"/>
              </a:rPr>
              <a:t>    2.  We’ll talk a little about hearing loss and how we measure it</a:t>
            </a:r>
          </a:p>
          <a:p>
            <a:pPr eaLnBrk="1" hangingPunct="1">
              <a:lnSpc>
                <a:spcPct val="70000"/>
              </a:lnSpc>
              <a:spcBef>
                <a:spcPct val="0"/>
              </a:spcBef>
            </a:pPr>
            <a:r>
              <a:rPr lang="en-US" b="1" smtClean="0">
                <a:latin typeface="Times New Roman" pitchFamily="18" charset="0"/>
                <a:ea typeface="ＭＳ Ｐゴシック" pitchFamily="34" charset="-128"/>
              </a:rPr>
              <a:t>	a.  Hearing test audiogram – what it means</a:t>
            </a:r>
          </a:p>
          <a:p>
            <a:pPr eaLnBrk="1" hangingPunct="1">
              <a:lnSpc>
                <a:spcPct val="70000"/>
              </a:lnSpc>
              <a:spcBef>
                <a:spcPct val="0"/>
              </a:spcBef>
            </a:pPr>
            <a:r>
              <a:rPr lang="en-US" b="1" smtClean="0">
                <a:latin typeface="Times New Roman" pitchFamily="18" charset="0"/>
                <a:ea typeface="ＭＳ Ｐゴシック" pitchFamily="34" charset="-128"/>
              </a:rPr>
              <a:t>	b.  My brother and me:   One has normal hearing</a:t>
            </a:r>
          </a:p>
          <a:p>
            <a:pPr eaLnBrk="1" hangingPunct="1">
              <a:lnSpc>
                <a:spcPct val="70000"/>
              </a:lnSpc>
              <a:spcBef>
                <a:spcPct val="0"/>
              </a:spcBef>
            </a:pPr>
            <a:r>
              <a:rPr lang="en-US" b="1" smtClean="0">
                <a:latin typeface="Times New Roman" pitchFamily="18" charset="0"/>
                <a:ea typeface="ＭＳ Ｐゴシック" pitchFamily="34" charset="-128"/>
              </a:rPr>
              <a:t>    3.  Why do so many musicians have music-induced hearing loss (when it is preventable)?</a:t>
            </a:r>
          </a:p>
          <a:p>
            <a:pPr eaLnBrk="1" hangingPunct="1">
              <a:lnSpc>
                <a:spcPct val="70000"/>
              </a:lnSpc>
              <a:spcBef>
                <a:spcPct val="0"/>
              </a:spcBef>
            </a:pPr>
            <a:r>
              <a:rPr lang="en-US" b="1" smtClean="0">
                <a:latin typeface="Times New Roman" pitchFamily="18" charset="0"/>
                <a:ea typeface="ＭＳ Ｐゴシック" pitchFamily="34" charset="-128"/>
              </a:rPr>
              <a:t>	a.  Rock musicians, band directors, classical musicians</a:t>
            </a:r>
          </a:p>
          <a:p>
            <a:pPr eaLnBrk="1" hangingPunct="1">
              <a:lnSpc>
                <a:spcPct val="70000"/>
              </a:lnSpc>
              <a:spcBef>
                <a:spcPct val="0"/>
              </a:spcBef>
            </a:pPr>
            <a:r>
              <a:rPr lang="en-US" b="1" smtClean="0">
                <a:latin typeface="Times New Roman" pitchFamily="18" charset="0"/>
                <a:ea typeface="ＭＳ Ｐゴシック" pitchFamily="34" charset="-128"/>
              </a:rPr>
              <a:t>	b.  WHY?</a:t>
            </a:r>
          </a:p>
          <a:p>
            <a:pPr eaLnBrk="1" hangingPunct="1">
              <a:lnSpc>
                <a:spcPct val="70000"/>
              </a:lnSpc>
              <a:spcBef>
                <a:spcPct val="0"/>
              </a:spcBef>
            </a:pPr>
            <a:r>
              <a:rPr lang="en-US" b="1" smtClean="0">
                <a:latin typeface="Times New Roman" pitchFamily="18" charset="0"/>
                <a:ea typeface="ＭＳ Ｐゴシック" pitchFamily="34" charset="-128"/>
              </a:rPr>
              <a:t>         c.  The critical role of the teacher and example setter</a:t>
            </a:r>
          </a:p>
          <a:p>
            <a:pPr eaLnBrk="1" hangingPunct="1">
              <a:lnSpc>
                <a:spcPct val="70000"/>
              </a:lnSpc>
              <a:spcBef>
                <a:spcPct val="0"/>
              </a:spcBef>
            </a:pPr>
            <a:r>
              <a:rPr lang="en-US" b="1" smtClean="0">
                <a:latin typeface="Times New Roman" pitchFamily="18" charset="0"/>
                <a:ea typeface="ＭＳ Ｐゴシック" pitchFamily="34" charset="-128"/>
              </a:rPr>
              <a:t>   4.  How we hear:   Understanding audibility, problems in noise, pitch problems (Yehudi Menuhin) </a:t>
            </a:r>
          </a:p>
          <a:p>
            <a:pPr eaLnBrk="1" hangingPunct="1">
              <a:lnSpc>
                <a:spcPct val="70000"/>
              </a:lnSpc>
              <a:spcBef>
                <a:spcPct val="0"/>
              </a:spcBef>
            </a:pPr>
            <a:r>
              <a:rPr lang="en-US" b="1" smtClean="0">
                <a:latin typeface="Times New Roman" pitchFamily="18" charset="0"/>
                <a:ea typeface="ＭＳ Ｐゴシック" pitchFamily="34" charset="-128"/>
              </a:rPr>
              <a:t>	a.  The clicks</a:t>
            </a:r>
          </a:p>
          <a:p>
            <a:pPr eaLnBrk="1" hangingPunct="1">
              <a:lnSpc>
                <a:spcPct val="70000"/>
              </a:lnSpc>
              <a:spcBef>
                <a:spcPct val="0"/>
              </a:spcBef>
            </a:pPr>
            <a:r>
              <a:rPr lang="en-US" b="1" smtClean="0">
                <a:latin typeface="Times New Roman" pitchFamily="18" charset="0"/>
                <a:ea typeface="ＭＳ Ｐゴシック" pitchFamily="34" charset="-128"/>
              </a:rPr>
              <a:t>         b.  The tonotopic organization, the peak in the traveling wave at one frequency</a:t>
            </a:r>
          </a:p>
          <a:p>
            <a:pPr eaLnBrk="1" hangingPunct="1">
              <a:lnSpc>
                <a:spcPct val="70000"/>
              </a:lnSpc>
              <a:spcBef>
                <a:spcPct val="0"/>
              </a:spcBef>
            </a:pPr>
            <a:r>
              <a:rPr lang="en-US" b="1" smtClean="0">
                <a:latin typeface="Times New Roman" pitchFamily="18" charset="0"/>
                <a:ea typeface="ＭＳ Ｐゴシック" pitchFamily="34" charset="-128"/>
              </a:rPr>
              <a:t>	c.  Diplacusis, mead’s cartoon explanation</a:t>
            </a:r>
          </a:p>
          <a:p>
            <a:pPr eaLnBrk="1" hangingPunct="1">
              <a:lnSpc>
                <a:spcPct val="70000"/>
              </a:lnSpc>
              <a:spcBef>
                <a:spcPct val="0"/>
              </a:spcBef>
            </a:pPr>
            <a:r>
              <a:rPr lang="en-US" b="1" smtClean="0">
                <a:latin typeface="Times New Roman" pitchFamily="18" charset="0"/>
                <a:ea typeface="ＭＳ Ｐゴシック" pitchFamily="34" charset="-128"/>
              </a:rPr>
              <a:t>   5.   Safe listening time/level tables</a:t>
            </a:r>
          </a:p>
          <a:p>
            <a:pPr eaLnBrk="1" hangingPunct="1">
              <a:lnSpc>
                <a:spcPct val="70000"/>
              </a:lnSpc>
              <a:spcBef>
                <a:spcPct val="0"/>
              </a:spcBef>
            </a:pPr>
            <a:r>
              <a:rPr lang="en-US" b="1" smtClean="0">
                <a:latin typeface="Times New Roman" pitchFamily="18" charset="0"/>
                <a:ea typeface="ＭＳ Ｐゴシック" pitchFamily="34" charset="-128"/>
              </a:rPr>
              <a:t>	dosimeter</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What You Will Learn (CCP)</a:t>
            </a:r>
            <a:endParaRPr lang="en-US"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C</a:t>
            </a:r>
            <a:r>
              <a:rPr lang="en-US" smtClean="0">
                <a:latin typeface="Times New Roman" pitchFamily="18" charset="0"/>
                <a:ea typeface="ＭＳ Ｐゴシック" pitchFamily="34" charset="-128"/>
              </a:rPr>
              <a:t>UMULATIVE</a:t>
            </a:r>
          </a:p>
          <a:p>
            <a:pPr eaLnBrk="1" hangingPunct="1">
              <a:lnSpc>
                <a:spcPct val="70000"/>
              </a:lnSpc>
              <a:spcBef>
                <a:spcPct val="0"/>
              </a:spcBef>
            </a:pPr>
            <a:r>
              <a:rPr lang="en-US" smtClean="0">
                <a:latin typeface="Times New Roman" pitchFamily="18" charset="0"/>
                <a:ea typeface="ＭＳ Ｐゴシック" pitchFamily="34" charset="-128"/>
              </a:rPr>
              <a:t>Hearing Loss Is. Clock ticks with time and intensity. Pay now and pay later. </a:t>
            </a:r>
          </a:p>
          <a:p>
            <a:pPr eaLnBrk="1" hangingPunct="1">
              <a:lnSpc>
                <a:spcPct val="70000"/>
              </a:lnSpc>
              <a:spcBef>
                <a:spcPct val="0"/>
              </a:spcBef>
            </a:pPr>
            <a:r>
              <a:rPr lang="en-US" b="1" smtClean="0">
                <a:latin typeface="Times New Roman" pitchFamily="18" charset="0"/>
                <a:ea typeface="ＭＳ Ｐゴシック" pitchFamily="34" charset="-128"/>
              </a:rPr>
              <a:t>CONSEQUENCES</a:t>
            </a:r>
            <a:endParaRPr lang="en-US" smtClean="0">
              <a:latin typeface="Times New Roman" pitchFamily="18" charset="0"/>
              <a:ea typeface="ＭＳ Ｐゴシック" pitchFamily="34" charset="-128"/>
            </a:endParaRPr>
          </a:p>
          <a:p>
            <a:pPr eaLnBrk="1" hangingPunct="1">
              <a:lnSpc>
                <a:spcPct val="70000"/>
              </a:lnSpc>
              <a:spcBef>
                <a:spcPct val="0"/>
              </a:spcBef>
            </a:pPr>
            <a:r>
              <a:rPr lang="en-US" smtClean="0">
                <a:latin typeface="Times New Roman" pitchFamily="18" charset="0"/>
                <a:ea typeface="ＭＳ Ｐゴシック" pitchFamily="34" charset="-128"/>
              </a:rPr>
              <a:t> Moderate loss can affect the ability to hear the director’s direction</a:t>
            </a:r>
          </a:p>
          <a:p>
            <a:pPr eaLnBrk="1" hangingPunct="1">
              <a:lnSpc>
                <a:spcPct val="70000"/>
              </a:lnSpc>
              <a:spcBef>
                <a:spcPct val="0"/>
              </a:spcBef>
            </a:pPr>
            <a:r>
              <a:rPr lang="en-US" b="1" smtClean="0">
                <a:latin typeface="Times New Roman" pitchFamily="18" charset="0"/>
                <a:ea typeface="ＭＳ Ｐゴシック" pitchFamily="34" charset="-128"/>
              </a:rPr>
              <a:t>P</a:t>
            </a:r>
            <a:r>
              <a:rPr lang="en-US" smtClean="0">
                <a:latin typeface="Times New Roman" pitchFamily="18" charset="0"/>
                <a:ea typeface="ＭＳ Ｐゴシック" pitchFamily="34" charset="-128"/>
              </a:rPr>
              <a:t>REVENTABLE</a:t>
            </a:r>
          </a:p>
          <a:p>
            <a:pPr eaLnBrk="1" hangingPunct="1">
              <a:lnSpc>
                <a:spcPct val="70000"/>
              </a:lnSpc>
              <a:spcBef>
                <a:spcPct val="0"/>
              </a:spcBef>
            </a:pPr>
            <a:r>
              <a:rPr lang="en-US" smtClean="0">
                <a:latin typeface="Times New Roman" pitchFamily="18" charset="0"/>
                <a:ea typeface="ＭＳ Ｐゴシック" pitchFamily="34" charset="-128"/>
              </a:rPr>
              <a:t>Hearing loss is. And with little or no impact one’s ability to create, perform or enjoy music.</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90000"/>
              </a:lnSpc>
              <a:spcBef>
                <a:spcPct val="0"/>
              </a:spcBef>
            </a:pPr>
            <a:endParaRPr lang="en-US" smtClean="0">
              <a:ea typeface="ＭＳ Ｐゴシック" pitchFamily="34" charset="-128"/>
            </a:endParaRPr>
          </a:p>
        </p:txBody>
      </p:sp>
      <p:sp>
        <p:nvSpPr>
          <p:cNvPr id="91139" name="Slide Number Placeholder 3"/>
          <p:cNvSpPr>
            <a:spLocks noGrp="1"/>
          </p:cNvSpPr>
          <p:nvPr>
            <p:ph type="sldNum" sz="quarter" idx="5"/>
          </p:nvPr>
        </p:nvSpPr>
        <p:spPr bwMode="auto">
          <a:ln>
            <a:miter lim="800000"/>
            <a:headEnd/>
            <a:tailEnd/>
          </a:ln>
        </p:spPr>
        <p:txBody>
          <a:bodyPr/>
          <a:lstStyle/>
          <a:p>
            <a:fld id="{8F10BD57-D62D-4B74-A501-CE6301C51ABA}" type="slidenum">
              <a:rPr lang="en-US"/>
              <a:pPr/>
              <a:t>40</a:t>
            </a:fld>
            <a:endParaRPr lang="en-US"/>
          </a:p>
        </p:txBody>
      </p:sp>
    </p:spTree>
    <p:extLst>
      <p:ext uri="{BB962C8B-B14F-4D97-AF65-F5344CB8AC3E}">
        <p14:creationId xmlns:p14="http://schemas.microsoft.com/office/powerpoint/2010/main" val="1146850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a:lstStyle/>
          <a:p>
            <a:pPr eaLnBrk="1" hangingPunct="1">
              <a:spcBef>
                <a:spcPct val="0"/>
              </a:spcBef>
            </a:pPr>
            <a:r>
              <a:rPr lang="en-US" b="1" smtClean="0">
                <a:latin typeface="Times New Roman" pitchFamily="18" charset="0"/>
                <a:ea typeface="ＭＳ Ｐゴシック" pitchFamily="34" charset="-128"/>
              </a:rPr>
              <a:t>In addition to the two musicians you heard on video,  Pollack &amp; Picket experiments in 1957 showed that your ear starts overloading above 100 dB SPL.   </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You’ve heard the comments of percussionists. Let me add those of a fiddle player who teaches, has played everything rom rock, bluegrass, C&amp;W and was concertmaster of the Maui symphony.  Even played with Willie Nelson a couple of times.  She told me that when she plays out in front with a Country and Western band, she hears only a wall of sound.  It is impossible for her to separate the players.</a:t>
            </a:r>
          </a:p>
          <a:p>
            <a:pPr eaLnBrk="1" hangingPunct="1">
              <a:spcBef>
                <a:spcPct val="0"/>
              </a:spcBef>
            </a:pPr>
            <a:r>
              <a:rPr lang="en-US" b="1" smtClean="0">
                <a:latin typeface="Times New Roman" pitchFamily="18" charset="0"/>
                <a:ea typeface="ＭＳ Ｐゴシック" pitchFamily="34" charset="-128"/>
              </a:rPr>
              <a:t>Once she started using ER-20 earplugs, she found that it was easy to hear the different instruments behind her.  A comment not unlike the one we hear from the drummer who said that with earplugs he could hear the bells. “You can’t hear individual instruments or even your own voice when you sing with others.”</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So one more reason for reducing the sound level in your ear is to hear more accurately.  Hear better now and hear better later!</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endParaRPr lang="en-US" b="1" smtClean="0">
              <a:latin typeface="Times New Roman" pitchFamily="18" charset="0"/>
              <a:ea typeface="ＭＳ Ｐゴシック" pitchFamily="34" charset="-128"/>
            </a:endParaRPr>
          </a:p>
        </p:txBody>
      </p:sp>
      <p:sp>
        <p:nvSpPr>
          <p:cNvPr id="4505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652463"/>
            <a:fld id="{70606B26-CA34-4F41-9351-6C9A22B52578}" type="slidenum">
              <a:rPr lang="en-US" sz="1200">
                <a:latin typeface="Calibri" pitchFamily="34" charset="0"/>
              </a:rPr>
              <a:pPr algn="r" defTabSz="652463"/>
              <a:t>42</a:t>
            </a:fld>
            <a:endParaRPr lang="en-US" sz="1200">
              <a:latin typeface="Calibri" pitchFamily="34" charset="0"/>
            </a:endParaRPr>
          </a:p>
        </p:txBody>
      </p:sp>
    </p:spTree>
    <p:extLst>
      <p:ext uri="{BB962C8B-B14F-4D97-AF65-F5344CB8AC3E}">
        <p14:creationId xmlns:p14="http://schemas.microsoft.com/office/powerpoint/2010/main" val="915939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a:lstStyle/>
          <a:p>
            <a:pPr eaLnBrk="1" hangingPunct="1">
              <a:spcBef>
                <a:spcPct val="0"/>
              </a:spcBef>
            </a:pPr>
            <a:r>
              <a:rPr lang="en-US" b="1" smtClean="0">
                <a:latin typeface="Times New Roman" pitchFamily="18" charset="0"/>
                <a:ea typeface="ＭＳ Ｐゴシック" pitchFamily="34" charset="-128"/>
              </a:rPr>
              <a:t>In addition to the two musicians you heard on video,  Pollack &amp; Picket experiments in 1957 showed that your ear starts overloading above 100 dB SPL.   </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You’ve heard the comments of percussionists. Let me add those of a fiddle player who teaches, has played everything rom rock, bluegrass, C&amp;W and was concertmaster of the Maui symphony.  Even played with Willie Nelson a couple of times.  She told me that when she plays out in front with a Country and Western band, she hears only a wall of sound.  It is impossible for her to separate the players.</a:t>
            </a:r>
          </a:p>
          <a:p>
            <a:pPr eaLnBrk="1" hangingPunct="1">
              <a:spcBef>
                <a:spcPct val="0"/>
              </a:spcBef>
            </a:pPr>
            <a:r>
              <a:rPr lang="en-US" b="1" smtClean="0">
                <a:latin typeface="Times New Roman" pitchFamily="18" charset="0"/>
                <a:ea typeface="ＭＳ Ｐゴシック" pitchFamily="34" charset="-128"/>
              </a:rPr>
              <a:t>Once she started using ER-20 earplugs, she found that it was easy to hear the different instruments behind her.  A comment not unlike the one we hear from the drummer who said that with earplugs he could hear the bells. “You can’t hear individual instruments or even your own voice when you sing with others.”</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So one more reason for reducing the sound level in your ear is to hear more accurately.  Hear better now and hear better later!</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endParaRPr lang="en-US" b="1" smtClean="0">
              <a:latin typeface="Times New Roman" pitchFamily="18" charset="0"/>
              <a:ea typeface="ＭＳ Ｐゴシック" pitchFamily="34" charset="-128"/>
            </a:endParaRPr>
          </a:p>
        </p:txBody>
      </p:sp>
      <p:sp>
        <p:nvSpPr>
          <p:cNvPr id="4505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652463"/>
            <a:fld id="{70606B26-CA34-4F41-9351-6C9A22B52578}" type="slidenum">
              <a:rPr lang="en-US" sz="1200">
                <a:latin typeface="Calibri" pitchFamily="34" charset="0"/>
              </a:rPr>
              <a:pPr algn="r" defTabSz="652463"/>
              <a:t>43</a:t>
            </a:fld>
            <a:endParaRPr lang="en-US" sz="1200">
              <a:latin typeface="Calibri" pitchFamily="34" charset="0"/>
            </a:endParaRPr>
          </a:p>
        </p:txBody>
      </p:sp>
    </p:spTree>
    <p:extLst>
      <p:ext uri="{BB962C8B-B14F-4D97-AF65-F5344CB8AC3E}">
        <p14:creationId xmlns:p14="http://schemas.microsoft.com/office/powerpoint/2010/main" val="972630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70000"/>
              </a:lnSpc>
              <a:spcBef>
                <a:spcPct val="0"/>
              </a:spcBef>
            </a:pPr>
            <a:r>
              <a:rPr lang="en-US" b="1" smtClean="0">
                <a:latin typeface="Times New Roman" pitchFamily="18" charset="0"/>
                <a:ea typeface="ＭＳ Ｐゴシック" pitchFamily="34" charset="-128"/>
              </a:rPr>
              <a:t>Today’s outline</a:t>
            </a:r>
          </a:p>
          <a:p>
            <a:pPr eaLnBrk="1" hangingPunct="1">
              <a:lnSpc>
                <a:spcPct val="70000"/>
              </a:lnSpc>
              <a:spcBef>
                <a:spcPct val="0"/>
              </a:spcBef>
            </a:pPr>
            <a:r>
              <a:rPr lang="en-US" b="1" smtClean="0">
                <a:latin typeface="Times New Roman" pitchFamily="18" charset="0"/>
                <a:ea typeface="ＭＳ Ｐゴシック" pitchFamily="34" charset="-128"/>
              </a:rPr>
              <a:t>    1.  Hearing loss is preventable </a:t>
            </a:r>
          </a:p>
          <a:p>
            <a:pPr eaLnBrk="1" hangingPunct="1">
              <a:lnSpc>
                <a:spcPct val="70000"/>
              </a:lnSpc>
              <a:spcBef>
                <a:spcPct val="0"/>
              </a:spcBef>
            </a:pPr>
            <a:r>
              <a:rPr lang="en-US" b="1" smtClean="0">
                <a:latin typeface="Times New Roman" pitchFamily="18" charset="0"/>
                <a:ea typeface="ＭＳ Ｐゴシック" pitchFamily="34" charset="-128"/>
              </a:rPr>
              <a:t>	(We’ll talk about the different type of earplugs, any of which will preserve your hearing.)</a:t>
            </a:r>
          </a:p>
          <a:p>
            <a:pPr eaLnBrk="1" hangingPunct="1">
              <a:lnSpc>
                <a:spcPct val="70000"/>
              </a:lnSpc>
              <a:spcBef>
                <a:spcPct val="0"/>
              </a:spcBef>
            </a:pPr>
            <a:r>
              <a:rPr lang="en-US" b="1" smtClean="0">
                <a:latin typeface="Times New Roman" pitchFamily="18" charset="0"/>
                <a:ea typeface="ＭＳ Ｐゴシック" pitchFamily="34" charset="-128"/>
              </a:rPr>
              <a:t>	(We’ll also mention a surprising fact:  You can sometimes hear much more accurately with your ears plugged.)</a:t>
            </a:r>
          </a:p>
          <a:p>
            <a:pPr eaLnBrk="1" hangingPunct="1">
              <a:lnSpc>
                <a:spcPct val="70000"/>
              </a:lnSpc>
              <a:spcBef>
                <a:spcPct val="0"/>
              </a:spcBef>
            </a:pPr>
            <a:r>
              <a:rPr lang="en-US" b="1" smtClean="0">
                <a:latin typeface="Times New Roman" pitchFamily="18" charset="0"/>
                <a:ea typeface="ＭＳ Ｐゴシック" pitchFamily="34" charset="-128"/>
              </a:rPr>
              <a:t>    2.  We’ll talk a little about hearing loss and how we measure it</a:t>
            </a:r>
          </a:p>
          <a:p>
            <a:pPr eaLnBrk="1" hangingPunct="1">
              <a:lnSpc>
                <a:spcPct val="70000"/>
              </a:lnSpc>
              <a:spcBef>
                <a:spcPct val="0"/>
              </a:spcBef>
            </a:pPr>
            <a:r>
              <a:rPr lang="en-US" b="1" smtClean="0">
                <a:latin typeface="Times New Roman" pitchFamily="18" charset="0"/>
                <a:ea typeface="ＭＳ Ｐゴシック" pitchFamily="34" charset="-128"/>
              </a:rPr>
              <a:t>	a.  Hearing test audiogram – what it means</a:t>
            </a:r>
          </a:p>
          <a:p>
            <a:pPr eaLnBrk="1" hangingPunct="1">
              <a:lnSpc>
                <a:spcPct val="70000"/>
              </a:lnSpc>
              <a:spcBef>
                <a:spcPct val="0"/>
              </a:spcBef>
            </a:pPr>
            <a:r>
              <a:rPr lang="en-US" b="1" smtClean="0">
                <a:latin typeface="Times New Roman" pitchFamily="18" charset="0"/>
                <a:ea typeface="ＭＳ Ｐゴシック" pitchFamily="34" charset="-128"/>
              </a:rPr>
              <a:t>	b.  My brother and me:   One has normal hearing</a:t>
            </a:r>
          </a:p>
          <a:p>
            <a:pPr eaLnBrk="1" hangingPunct="1">
              <a:lnSpc>
                <a:spcPct val="70000"/>
              </a:lnSpc>
              <a:spcBef>
                <a:spcPct val="0"/>
              </a:spcBef>
            </a:pPr>
            <a:r>
              <a:rPr lang="en-US" b="1" smtClean="0">
                <a:latin typeface="Times New Roman" pitchFamily="18" charset="0"/>
                <a:ea typeface="ＭＳ Ｐゴシック" pitchFamily="34" charset="-128"/>
              </a:rPr>
              <a:t>    3.  Why do so many musicians have music-induced hearing loss (when it is preventable)?</a:t>
            </a:r>
          </a:p>
          <a:p>
            <a:pPr eaLnBrk="1" hangingPunct="1">
              <a:lnSpc>
                <a:spcPct val="70000"/>
              </a:lnSpc>
              <a:spcBef>
                <a:spcPct val="0"/>
              </a:spcBef>
            </a:pPr>
            <a:r>
              <a:rPr lang="en-US" b="1" smtClean="0">
                <a:latin typeface="Times New Roman" pitchFamily="18" charset="0"/>
                <a:ea typeface="ＭＳ Ｐゴシック" pitchFamily="34" charset="-128"/>
              </a:rPr>
              <a:t>	a.  Rock musicians, band directors, classical musicians</a:t>
            </a:r>
          </a:p>
          <a:p>
            <a:pPr eaLnBrk="1" hangingPunct="1">
              <a:lnSpc>
                <a:spcPct val="70000"/>
              </a:lnSpc>
              <a:spcBef>
                <a:spcPct val="0"/>
              </a:spcBef>
            </a:pPr>
            <a:r>
              <a:rPr lang="en-US" b="1" smtClean="0">
                <a:latin typeface="Times New Roman" pitchFamily="18" charset="0"/>
                <a:ea typeface="ＭＳ Ｐゴシック" pitchFamily="34" charset="-128"/>
              </a:rPr>
              <a:t>	b.  WHY?</a:t>
            </a:r>
          </a:p>
          <a:p>
            <a:pPr eaLnBrk="1" hangingPunct="1">
              <a:lnSpc>
                <a:spcPct val="70000"/>
              </a:lnSpc>
              <a:spcBef>
                <a:spcPct val="0"/>
              </a:spcBef>
            </a:pPr>
            <a:r>
              <a:rPr lang="en-US" b="1" smtClean="0">
                <a:latin typeface="Times New Roman" pitchFamily="18" charset="0"/>
                <a:ea typeface="ＭＳ Ｐゴシック" pitchFamily="34" charset="-128"/>
              </a:rPr>
              <a:t>         c.  The critical role of the teacher and example setter</a:t>
            </a:r>
          </a:p>
          <a:p>
            <a:pPr eaLnBrk="1" hangingPunct="1">
              <a:lnSpc>
                <a:spcPct val="70000"/>
              </a:lnSpc>
              <a:spcBef>
                <a:spcPct val="0"/>
              </a:spcBef>
            </a:pPr>
            <a:r>
              <a:rPr lang="en-US" b="1" smtClean="0">
                <a:latin typeface="Times New Roman" pitchFamily="18" charset="0"/>
                <a:ea typeface="ＭＳ Ｐゴシック" pitchFamily="34" charset="-128"/>
              </a:rPr>
              <a:t>   4.  How we hear:   Understanding audibility, problems in noise, pitch problems (Yehudi Menuhin) </a:t>
            </a:r>
          </a:p>
          <a:p>
            <a:pPr eaLnBrk="1" hangingPunct="1">
              <a:lnSpc>
                <a:spcPct val="70000"/>
              </a:lnSpc>
              <a:spcBef>
                <a:spcPct val="0"/>
              </a:spcBef>
            </a:pPr>
            <a:r>
              <a:rPr lang="en-US" b="1" smtClean="0">
                <a:latin typeface="Times New Roman" pitchFamily="18" charset="0"/>
                <a:ea typeface="ＭＳ Ｐゴシック" pitchFamily="34" charset="-128"/>
              </a:rPr>
              <a:t>	a.  The clicks</a:t>
            </a:r>
          </a:p>
          <a:p>
            <a:pPr eaLnBrk="1" hangingPunct="1">
              <a:lnSpc>
                <a:spcPct val="70000"/>
              </a:lnSpc>
              <a:spcBef>
                <a:spcPct val="0"/>
              </a:spcBef>
            </a:pPr>
            <a:r>
              <a:rPr lang="en-US" b="1" smtClean="0">
                <a:latin typeface="Times New Roman" pitchFamily="18" charset="0"/>
                <a:ea typeface="ＭＳ Ｐゴシック" pitchFamily="34" charset="-128"/>
              </a:rPr>
              <a:t>         b.  The tonotopic organization, the peak in the traveling wave at one frequency</a:t>
            </a:r>
          </a:p>
          <a:p>
            <a:pPr eaLnBrk="1" hangingPunct="1">
              <a:lnSpc>
                <a:spcPct val="70000"/>
              </a:lnSpc>
              <a:spcBef>
                <a:spcPct val="0"/>
              </a:spcBef>
            </a:pPr>
            <a:r>
              <a:rPr lang="en-US" b="1" smtClean="0">
                <a:latin typeface="Times New Roman" pitchFamily="18" charset="0"/>
                <a:ea typeface="ＭＳ Ｐゴシック" pitchFamily="34" charset="-128"/>
              </a:rPr>
              <a:t>	c.  Diplacusis, mead’s cartoon explanation</a:t>
            </a:r>
          </a:p>
          <a:p>
            <a:pPr eaLnBrk="1" hangingPunct="1">
              <a:lnSpc>
                <a:spcPct val="70000"/>
              </a:lnSpc>
              <a:spcBef>
                <a:spcPct val="0"/>
              </a:spcBef>
            </a:pPr>
            <a:r>
              <a:rPr lang="en-US" b="1" smtClean="0">
                <a:latin typeface="Times New Roman" pitchFamily="18" charset="0"/>
                <a:ea typeface="ＭＳ Ｐゴシック" pitchFamily="34" charset="-128"/>
              </a:rPr>
              <a:t>   5.   Safe listening time/level tables</a:t>
            </a:r>
          </a:p>
          <a:p>
            <a:pPr eaLnBrk="1" hangingPunct="1">
              <a:lnSpc>
                <a:spcPct val="70000"/>
              </a:lnSpc>
              <a:spcBef>
                <a:spcPct val="0"/>
              </a:spcBef>
            </a:pPr>
            <a:r>
              <a:rPr lang="en-US" b="1" smtClean="0">
                <a:latin typeface="Times New Roman" pitchFamily="18" charset="0"/>
                <a:ea typeface="ＭＳ Ｐゴシック" pitchFamily="34" charset="-128"/>
              </a:rPr>
              <a:t>	dosimeter</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What You Will Learn (CCP)</a:t>
            </a:r>
            <a:endParaRPr lang="en-US"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C</a:t>
            </a:r>
            <a:r>
              <a:rPr lang="en-US" smtClean="0">
                <a:latin typeface="Times New Roman" pitchFamily="18" charset="0"/>
                <a:ea typeface="ＭＳ Ｐゴシック" pitchFamily="34" charset="-128"/>
              </a:rPr>
              <a:t>UMULATIVE</a:t>
            </a:r>
          </a:p>
          <a:p>
            <a:pPr eaLnBrk="1" hangingPunct="1">
              <a:lnSpc>
                <a:spcPct val="70000"/>
              </a:lnSpc>
              <a:spcBef>
                <a:spcPct val="0"/>
              </a:spcBef>
            </a:pPr>
            <a:r>
              <a:rPr lang="en-US" smtClean="0">
                <a:latin typeface="Times New Roman" pitchFamily="18" charset="0"/>
                <a:ea typeface="ＭＳ Ｐゴシック" pitchFamily="34" charset="-128"/>
              </a:rPr>
              <a:t>Hearing Loss Is. Clock ticks with time and intensity. Pay now and pay later. </a:t>
            </a:r>
          </a:p>
          <a:p>
            <a:pPr eaLnBrk="1" hangingPunct="1">
              <a:lnSpc>
                <a:spcPct val="70000"/>
              </a:lnSpc>
              <a:spcBef>
                <a:spcPct val="0"/>
              </a:spcBef>
            </a:pPr>
            <a:r>
              <a:rPr lang="en-US" b="1" smtClean="0">
                <a:latin typeface="Times New Roman" pitchFamily="18" charset="0"/>
                <a:ea typeface="ＭＳ Ｐゴシック" pitchFamily="34" charset="-128"/>
              </a:rPr>
              <a:t>CONSEQUENCES</a:t>
            </a:r>
            <a:endParaRPr lang="en-US" smtClean="0">
              <a:latin typeface="Times New Roman" pitchFamily="18" charset="0"/>
              <a:ea typeface="ＭＳ Ｐゴシック" pitchFamily="34" charset="-128"/>
            </a:endParaRPr>
          </a:p>
          <a:p>
            <a:pPr eaLnBrk="1" hangingPunct="1">
              <a:lnSpc>
                <a:spcPct val="70000"/>
              </a:lnSpc>
              <a:spcBef>
                <a:spcPct val="0"/>
              </a:spcBef>
            </a:pPr>
            <a:r>
              <a:rPr lang="en-US" smtClean="0">
                <a:latin typeface="Times New Roman" pitchFamily="18" charset="0"/>
                <a:ea typeface="ＭＳ Ｐゴシック" pitchFamily="34" charset="-128"/>
              </a:rPr>
              <a:t> Moderate loss can affect the ability to hear the director’s direction</a:t>
            </a:r>
          </a:p>
          <a:p>
            <a:pPr eaLnBrk="1" hangingPunct="1">
              <a:lnSpc>
                <a:spcPct val="70000"/>
              </a:lnSpc>
              <a:spcBef>
                <a:spcPct val="0"/>
              </a:spcBef>
            </a:pPr>
            <a:r>
              <a:rPr lang="en-US" b="1" smtClean="0">
                <a:latin typeface="Times New Roman" pitchFamily="18" charset="0"/>
                <a:ea typeface="ＭＳ Ｐゴシック" pitchFamily="34" charset="-128"/>
              </a:rPr>
              <a:t>P</a:t>
            </a:r>
            <a:r>
              <a:rPr lang="en-US" smtClean="0">
                <a:latin typeface="Times New Roman" pitchFamily="18" charset="0"/>
                <a:ea typeface="ＭＳ Ｐゴシック" pitchFamily="34" charset="-128"/>
              </a:rPr>
              <a:t>REVENTABLE</a:t>
            </a:r>
          </a:p>
          <a:p>
            <a:pPr eaLnBrk="1" hangingPunct="1">
              <a:lnSpc>
                <a:spcPct val="70000"/>
              </a:lnSpc>
              <a:spcBef>
                <a:spcPct val="0"/>
              </a:spcBef>
            </a:pPr>
            <a:r>
              <a:rPr lang="en-US" smtClean="0">
                <a:latin typeface="Times New Roman" pitchFamily="18" charset="0"/>
                <a:ea typeface="ＭＳ Ｐゴシック" pitchFamily="34" charset="-128"/>
              </a:rPr>
              <a:t>Hearing loss is. And with little or no impact one’s ability to create, perform or enjoy music.</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90000"/>
              </a:lnSpc>
              <a:spcBef>
                <a:spcPct val="0"/>
              </a:spcBef>
            </a:pPr>
            <a:endParaRPr lang="en-US" smtClean="0">
              <a:ea typeface="ＭＳ Ｐゴシック" pitchFamily="34" charset="-128"/>
            </a:endParaRPr>
          </a:p>
        </p:txBody>
      </p:sp>
      <p:sp>
        <p:nvSpPr>
          <p:cNvPr id="91139" name="Slide Number Placeholder 3"/>
          <p:cNvSpPr>
            <a:spLocks noGrp="1"/>
          </p:cNvSpPr>
          <p:nvPr>
            <p:ph type="sldNum" sz="quarter" idx="5"/>
          </p:nvPr>
        </p:nvSpPr>
        <p:spPr bwMode="auto">
          <a:ln>
            <a:miter lim="800000"/>
            <a:headEnd/>
            <a:tailEnd/>
          </a:ln>
        </p:spPr>
        <p:txBody>
          <a:bodyPr/>
          <a:lstStyle/>
          <a:p>
            <a:fld id="{8F10BD57-D62D-4B74-A501-CE6301C51ABA}" type="slidenum">
              <a:rPr lang="en-US"/>
              <a:pPr/>
              <a:t>45</a:t>
            </a:fld>
            <a:endParaRPr lang="en-US"/>
          </a:p>
        </p:txBody>
      </p:sp>
    </p:spTree>
    <p:extLst>
      <p:ext uri="{BB962C8B-B14F-4D97-AF65-F5344CB8AC3E}">
        <p14:creationId xmlns:p14="http://schemas.microsoft.com/office/powerpoint/2010/main" val="85504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pPr eaLnBrk="1" hangingPunct="1">
              <a:spcBef>
                <a:spcPct val="0"/>
              </a:spcBef>
            </a:pPr>
            <a:endParaRPr lang="en-US" smtClean="0">
              <a:latin typeface="Times New Roman" pitchFamily="18" charset="0"/>
              <a:ea typeface="ＭＳ Ｐゴシック" pitchFamily="34" charset="-128"/>
            </a:endParaRPr>
          </a:p>
          <a:p>
            <a:pPr eaLnBrk="1" hangingPunct="1">
              <a:spcBef>
                <a:spcPct val="0"/>
              </a:spcBef>
            </a:pPr>
            <a:endParaRPr lang="en-US" smtClean="0">
              <a:latin typeface="Times New Roman" pitchFamily="18" charset="0"/>
              <a:ea typeface="ＭＳ Ｐゴシック" pitchFamily="34" charset="-128"/>
            </a:endParaRPr>
          </a:p>
        </p:txBody>
      </p:sp>
      <p:sp>
        <p:nvSpPr>
          <p:cNvPr id="368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78FD23AB-8F4C-483D-A4CF-CBEAE6BF7F32}" type="slidenum">
              <a:rPr lang="en-US" sz="1200">
                <a:latin typeface="Calibri" pitchFamily="34" charset="0"/>
              </a:rPr>
              <a:pPr algn="r"/>
              <a:t>10</a:t>
            </a:fld>
            <a:endParaRPr lang="en-US" sz="1200">
              <a:latin typeface="Calibri" pitchFamily="34" charset="0"/>
            </a:endParaRPr>
          </a:p>
        </p:txBody>
      </p:sp>
    </p:spTree>
    <p:extLst>
      <p:ext uri="{BB962C8B-B14F-4D97-AF65-F5344CB8AC3E}">
        <p14:creationId xmlns:p14="http://schemas.microsoft.com/office/powerpoint/2010/main" val="114037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70000"/>
              </a:lnSpc>
              <a:spcBef>
                <a:spcPct val="0"/>
              </a:spcBef>
            </a:pPr>
            <a:r>
              <a:rPr lang="en-US" b="1" smtClean="0">
                <a:latin typeface="Times New Roman" pitchFamily="18" charset="0"/>
                <a:ea typeface="ＭＳ Ｐゴシック" pitchFamily="34" charset="-128"/>
              </a:rPr>
              <a:t>Today’s outline</a:t>
            </a:r>
          </a:p>
          <a:p>
            <a:pPr eaLnBrk="1" hangingPunct="1">
              <a:lnSpc>
                <a:spcPct val="70000"/>
              </a:lnSpc>
              <a:spcBef>
                <a:spcPct val="0"/>
              </a:spcBef>
            </a:pPr>
            <a:r>
              <a:rPr lang="en-US" b="1" smtClean="0">
                <a:latin typeface="Times New Roman" pitchFamily="18" charset="0"/>
                <a:ea typeface="ＭＳ Ｐゴシック" pitchFamily="34" charset="-128"/>
              </a:rPr>
              <a:t>    1.  Hearing loss is preventable </a:t>
            </a:r>
          </a:p>
          <a:p>
            <a:pPr eaLnBrk="1" hangingPunct="1">
              <a:lnSpc>
                <a:spcPct val="70000"/>
              </a:lnSpc>
              <a:spcBef>
                <a:spcPct val="0"/>
              </a:spcBef>
            </a:pPr>
            <a:r>
              <a:rPr lang="en-US" b="1" smtClean="0">
                <a:latin typeface="Times New Roman" pitchFamily="18" charset="0"/>
                <a:ea typeface="ＭＳ Ｐゴシック" pitchFamily="34" charset="-128"/>
              </a:rPr>
              <a:t>	(We’ll talk about the different type of earplugs, any of which will preserve your hearing.)</a:t>
            </a:r>
          </a:p>
          <a:p>
            <a:pPr eaLnBrk="1" hangingPunct="1">
              <a:lnSpc>
                <a:spcPct val="70000"/>
              </a:lnSpc>
              <a:spcBef>
                <a:spcPct val="0"/>
              </a:spcBef>
            </a:pPr>
            <a:r>
              <a:rPr lang="en-US" b="1" smtClean="0">
                <a:latin typeface="Times New Roman" pitchFamily="18" charset="0"/>
                <a:ea typeface="ＭＳ Ｐゴシック" pitchFamily="34" charset="-128"/>
              </a:rPr>
              <a:t>	(We’ll also mention a surprising fact:  You can sometimes hear much more accurately with your ears plugged.)</a:t>
            </a:r>
          </a:p>
          <a:p>
            <a:pPr eaLnBrk="1" hangingPunct="1">
              <a:lnSpc>
                <a:spcPct val="70000"/>
              </a:lnSpc>
              <a:spcBef>
                <a:spcPct val="0"/>
              </a:spcBef>
            </a:pPr>
            <a:r>
              <a:rPr lang="en-US" b="1" smtClean="0">
                <a:latin typeface="Times New Roman" pitchFamily="18" charset="0"/>
                <a:ea typeface="ＭＳ Ｐゴシック" pitchFamily="34" charset="-128"/>
              </a:rPr>
              <a:t>    2.  We’ll talk a little about hearing loss and how we measure it</a:t>
            </a:r>
          </a:p>
          <a:p>
            <a:pPr eaLnBrk="1" hangingPunct="1">
              <a:lnSpc>
                <a:spcPct val="70000"/>
              </a:lnSpc>
              <a:spcBef>
                <a:spcPct val="0"/>
              </a:spcBef>
            </a:pPr>
            <a:r>
              <a:rPr lang="en-US" b="1" smtClean="0">
                <a:latin typeface="Times New Roman" pitchFamily="18" charset="0"/>
                <a:ea typeface="ＭＳ Ｐゴシック" pitchFamily="34" charset="-128"/>
              </a:rPr>
              <a:t>	a.  Hearing test audiogram – what it means</a:t>
            </a:r>
          </a:p>
          <a:p>
            <a:pPr eaLnBrk="1" hangingPunct="1">
              <a:lnSpc>
                <a:spcPct val="70000"/>
              </a:lnSpc>
              <a:spcBef>
                <a:spcPct val="0"/>
              </a:spcBef>
            </a:pPr>
            <a:r>
              <a:rPr lang="en-US" b="1" smtClean="0">
                <a:latin typeface="Times New Roman" pitchFamily="18" charset="0"/>
                <a:ea typeface="ＭＳ Ｐゴシック" pitchFamily="34" charset="-128"/>
              </a:rPr>
              <a:t>	b.  My brother and me:   One has normal hearing</a:t>
            </a:r>
          </a:p>
          <a:p>
            <a:pPr eaLnBrk="1" hangingPunct="1">
              <a:lnSpc>
                <a:spcPct val="70000"/>
              </a:lnSpc>
              <a:spcBef>
                <a:spcPct val="0"/>
              </a:spcBef>
            </a:pPr>
            <a:r>
              <a:rPr lang="en-US" b="1" smtClean="0">
                <a:latin typeface="Times New Roman" pitchFamily="18" charset="0"/>
                <a:ea typeface="ＭＳ Ｐゴシック" pitchFamily="34" charset="-128"/>
              </a:rPr>
              <a:t>    3.  Why do so many musicians have music-induced hearing loss (when it is preventable)?</a:t>
            </a:r>
          </a:p>
          <a:p>
            <a:pPr eaLnBrk="1" hangingPunct="1">
              <a:lnSpc>
                <a:spcPct val="70000"/>
              </a:lnSpc>
              <a:spcBef>
                <a:spcPct val="0"/>
              </a:spcBef>
            </a:pPr>
            <a:r>
              <a:rPr lang="en-US" b="1" smtClean="0">
                <a:latin typeface="Times New Roman" pitchFamily="18" charset="0"/>
                <a:ea typeface="ＭＳ Ｐゴシック" pitchFamily="34" charset="-128"/>
              </a:rPr>
              <a:t>	a.  Rock musicians, band directors, classical musicians</a:t>
            </a:r>
          </a:p>
          <a:p>
            <a:pPr eaLnBrk="1" hangingPunct="1">
              <a:lnSpc>
                <a:spcPct val="70000"/>
              </a:lnSpc>
              <a:spcBef>
                <a:spcPct val="0"/>
              </a:spcBef>
            </a:pPr>
            <a:r>
              <a:rPr lang="en-US" b="1" smtClean="0">
                <a:latin typeface="Times New Roman" pitchFamily="18" charset="0"/>
                <a:ea typeface="ＭＳ Ｐゴシック" pitchFamily="34" charset="-128"/>
              </a:rPr>
              <a:t>	b.  WHY?</a:t>
            </a:r>
          </a:p>
          <a:p>
            <a:pPr eaLnBrk="1" hangingPunct="1">
              <a:lnSpc>
                <a:spcPct val="70000"/>
              </a:lnSpc>
              <a:spcBef>
                <a:spcPct val="0"/>
              </a:spcBef>
            </a:pPr>
            <a:r>
              <a:rPr lang="en-US" b="1" smtClean="0">
                <a:latin typeface="Times New Roman" pitchFamily="18" charset="0"/>
                <a:ea typeface="ＭＳ Ｐゴシック" pitchFamily="34" charset="-128"/>
              </a:rPr>
              <a:t>         c.  The critical role of the teacher and example setter</a:t>
            </a:r>
          </a:p>
          <a:p>
            <a:pPr eaLnBrk="1" hangingPunct="1">
              <a:lnSpc>
                <a:spcPct val="70000"/>
              </a:lnSpc>
              <a:spcBef>
                <a:spcPct val="0"/>
              </a:spcBef>
            </a:pPr>
            <a:r>
              <a:rPr lang="en-US" b="1" smtClean="0">
                <a:latin typeface="Times New Roman" pitchFamily="18" charset="0"/>
                <a:ea typeface="ＭＳ Ｐゴシック" pitchFamily="34" charset="-128"/>
              </a:rPr>
              <a:t>   4.  How we hear:   Understanding audibility, problems in noise, pitch problems (Yehudi Menuhin) </a:t>
            </a:r>
          </a:p>
          <a:p>
            <a:pPr eaLnBrk="1" hangingPunct="1">
              <a:lnSpc>
                <a:spcPct val="70000"/>
              </a:lnSpc>
              <a:spcBef>
                <a:spcPct val="0"/>
              </a:spcBef>
            </a:pPr>
            <a:r>
              <a:rPr lang="en-US" b="1" smtClean="0">
                <a:latin typeface="Times New Roman" pitchFamily="18" charset="0"/>
                <a:ea typeface="ＭＳ Ｐゴシック" pitchFamily="34" charset="-128"/>
              </a:rPr>
              <a:t>	a.  The clicks</a:t>
            </a:r>
          </a:p>
          <a:p>
            <a:pPr eaLnBrk="1" hangingPunct="1">
              <a:lnSpc>
                <a:spcPct val="70000"/>
              </a:lnSpc>
              <a:spcBef>
                <a:spcPct val="0"/>
              </a:spcBef>
            </a:pPr>
            <a:r>
              <a:rPr lang="en-US" b="1" smtClean="0">
                <a:latin typeface="Times New Roman" pitchFamily="18" charset="0"/>
                <a:ea typeface="ＭＳ Ｐゴシック" pitchFamily="34" charset="-128"/>
              </a:rPr>
              <a:t>         b.  The tonotopic organization, the peak in the traveling wave at one frequency</a:t>
            </a:r>
          </a:p>
          <a:p>
            <a:pPr eaLnBrk="1" hangingPunct="1">
              <a:lnSpc>
                <a:spcPct val="70000"/>
              </a:lnSpc>
              <a:spcBef>
                <a:spcPct val="0"/>
              </a:spcBef>
            </a:pPr>
            <a:r>
              <a:rPr lang="en-US" b="1" smtClean="0">
                <a:latin typeface="Times New Roman" pitchFamily="18" charset="0"/>
                <a:ea typeface="ＭＳ Ｐゴシック" pitchFamily="34" charset="-128"/>
              </a:rPr>
              <a:t>	c.  Diplacusis, mead’s cartoon explanation</a:t>
            </a:r>
          </a:p>
          <a:p>
            <a:pPr eaLnBrk="1" hangingPunct="1">
              <a:lnSpc>
                <a:spcPct val="70000"/>
              </a:lnSpc>
              <a:spcBef>
                <a:spcPct val="0"/>
              </a:spcBef>
            </a:pPr>
            <a:r>
              <a:rPr lang="en-US" b="1" smtClean="0">
                <a:latin typeface="Times New Roman" pitchFamily="18" charset="0"/>
                <a:ea typeface="ＭＳ Ｐゴシック" pitchFamily="34" charset="-128"/>
              </a:rPr>
              <a:t>   5.   Safe listening time/level tables</a:t>
            </a:r>
          </a:p>
          <a:p>
            <a:pPr eaLnBrk="1" hangingPunct="1">
              <a:lnSpc>
                <a:spcPct val="70000"/>
              </a:lnSpc>
              <a:spcBef>
                <a:spcPct val="0"/>
              </a:spcBef>
            </a:pPr>
            <a:r>
              <a:rPr lang="en-US" b="1" smtClean="0">
                <a:latin typeface="Times New Roman" pitchFamily="18" charset="0"/>
                <a:ea typeface="ＭＳ Ｐゴシック" pitchFamily="34" charset="-128"/>
              </a:rPr>
              <a:t>	dosimeter</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What You Will Learn (CCP)</a:t>
            </a:r>
            <a:endParaRPr lang="en-US"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C</a:t>
            </a:r>
            <a:r>
              <a:rPr lang="en-US" smtClean="0">
                <a:latin typeface="Times New Roman" pitchFamily="18" charset="0"/>
                <a:ea typeface="ＭＳ Ｐゴシック" pitchFamily="34" charset="-128"/>
              </a:rPr>
              <a:t>UMULATIVE</a:t>
            </a:r>
          </a:p>
          <a:p>
            <a:pPr eaLnBrk="1" hangingPunct="1">
              <a:lnSpc>
                <a:spcPct val="70000"/>
              </a:lnSpc>
              <a:spcBef>
                <a:spcPct val="0"/>
              </a:spcBef>
            </a:pPr>
            <a:r>
              <a:rPr lang="en-US" smtClean="0">
                <a:latin typeface="Times New Roman" pitchFamily="18" charset="0"/>
                <a:ea typeface="ＭＳ Ｐゴシック" pitchFamily="34" charset="-128"/>
              </a:rPr>
              <a:t>Hearing Loss Is. Clock ticks with time and intensity. Pay now and pay later. </a:t>
            </a:r>
          </a:p>
          <a:p>
            <a:pPr eaLnBrk="1" hangingPunct="1">
              <a:lnSpc>
                <a:spcPct val="70000"/>
              </a:lnSpc>
              <a:spcBef>
                <a:spcPct val="0"/>
              </a:spcBef>
            </a:pPr>
            <a:r>
              <a:rPr lang="en-US" b="1" smtClean="0">
                <a:latin typeface="Times New Roman" pitchFamily="18" charset="0"/>
                <a:ea typeface="ＭＳ Ｐゴシック" pitchFamily="34" charset="-128"/>
              </a:rPr>
              <a:t>CONSEQUENCES</a:t>
            </a:r>
            <a:endParaRPr lang="en-US" smtClean="0">
              <a:latin typeface="Times New Roman" pitchFamily="18" charset="0"/>
              <a:ea typeface="ＭＳ Ｐゴシック" pitchFamily="34" charset="-128"/>
            </a:endParaRPr>
          </a:p>
          <a:p>
            <a:pPr eaLnBrk="1" hangingPunct="1">
              <a:lnSpc>
                <a:spcPct val="70000"/>
              </a:lnSpc>
              <a:spcBef>
                <a:spcPct val="0"/>
              </a:spcBef>
            </a:pPr>
            <a:r>
              <a:rPr lang="en-US" smtClean="0">
                <a:latin typeface="Times New Roman" pitchFamily="18" charset="0"/>
                <a:ea typeface="ＭＳ Ｐゴシック" pitchFamily="34" charset="-128"/>
              </a:rPr>
              <a:t> Moderate loss can affect the ability to hear the director’s direction</a:t>
            </a:r>
          </a:p>
          <a:p>
            <a:pPr eaLnBrk="1" hangingPunct="1">
              <a:lnSpc>
                <a:spcPct val="70000"/>
              </a:lnSpc>
              <a:spcBef>
                <a:spcPct val="0"/>
              </a:spcBef>
            </a:pPr>
            <a:r>
              <a:rPr lang="en-US" b="1" smtClean="0">
                <a:latin typeface="Times New Roman" pitchFamily="18" charset="0"/>
                <a:ea typeface="ＭＳ Ｐゴシック" pitchFamily="34" charset="-128"/>
              </a:rPr>
              <a:t>P</a:t>
            </a:r>
            <a:r>
              <a:rPr lang="en-US" smtClean="0">
                <a:latin typeface="Times New Roman" pitchFamily="18" charset="0"/>
                <a:ea typeface="ＭＳ Ｐゴシック" pitchFamily="34" charset="-128"/>
              </a:rPr>
              <a:t>REVENTABLE</a:t>
            </a:r>
          </a:p>
          <a:p>
            <a:pPr eaLnBrk="1" hangingPunct="1">
              <a:lnSpc>
                <a:spcPct val="70000"/>
              </a:lnSpc>
              <a:spcBef>
                <a:spcPct val="0"/>
              </a:spcBef>
            </a:pPr>
            <a:r>
              <a:rPr lang="en-US" smtClean="0">
                <a:latin typeface="Times New Roman" pitchFamily="18" charset="0"/>
                <a:ea typeface="ＭＳ Ｐゴシック" pitchFamily="34" charset="-128"/>
              </a:rPr>
              <a:t>Hearing loss is. And with little or no impact one’s ability to create, perform or enjoy music.</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90000"/>
              </a:lnSpc>
              <a:spcBef>
                <a:spcPct val="0"/>
              </a:spcBef>
            </a:pPr>
            <a:endParaRPr lang="en-US" smtClean="0">
              <a:ea typeface="ＭＳ Ｐゴシック" pitchFamily="34" charset="-128"/>
            </a:endParaRPr>
          </a:p>
        </p:txBody>
      </p:sp>
      <p:sp>
        <p:nvSpPr>
          <p:cNvPr id="91139" name="Slide Number Placeholder 3"/>
          <p:cNvSpPr>
            <a:spLocks noGrp="1"/>
          </p:cNvSpPr>
          <p:nvPr>
            <p:ph type="sldNum" sz="quarter" idx="5"/>
          </p:nvPr>
        </p:nvSpPr>
        <p:spPr bwMode="auto">
          <a:ln>
            <a:miter lim="800000"/>
            <a:headEnd/>
            <a:tailEnd/>
          </a:ln>
        </p:spPr>
        <p:txBody>
          <a:bodyPr/>
          <a:lstStyle/>
          <a:p>
            <a:fld id="{8F10BD57-D62D-4B74-A501-CE6301C51ABA}" type="slidenum">
              <a:rPr lang="en-US"/>
              <a:pPr/>
              <a:t>46</a:t>
            </a:fld>
            <a:endParaRPr lang="en-US"/>
          </a:p>
        </p:txBody>
      </p:sp>
    </p:spTree>
    <p:extLst>
      <p:ext uri="{BB962C8B-B14F-4D97-AF65-F5344CB8AC3E}">
        <p14:creationId xmlns:p14="http://schemas.microsoft.com/office/powerpoint/2010/main" val="1098510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pPr eaLnBrk="1" hangingPunct="1">
              <a:spcBef>
                <a:spcPct val="0"/>
              </a:spcBef>
            </a:pPr>
            <a:endParaRPr lang="en-US" dirty="0" smtClean="0">
              <a:ea typeface="ＭＳ Ｐゴシック" pitchFamily="34" charset="-128"/>
            </a:endParaRPr>
          </a:p>
        </p:txBody>
      </p:sp>
      <p:sp>
        <p:nvSpPr>
          <p:cNvPr id="20483" name="Slide Number Placeholder 3"/>
          <p:cNvSpPr>
            <a:spLocks noGrp="1"/>
          </p:cNvSpPr>
          <p:nvPr>
            <p:ph type="sldNum" sz="quarter" idx="5"/>
          </p:nvPr>
        </p:nvSpPr>
        <p:spPr bwMode="auto">
          <a:ln>
            <a:miter lim="800000"/>
            <a:headEnd/>
            <a:tailEnd/>
          </a:ln>
        </p:spPr>
        <p:txBody>
          <a:bodyPr/>
          <a:lstStyle/>
          <a:p>
            <a:fld id="{5EC7D3CF-14A3-4B0C-A462-591383414CBA}" type="slidenum">
              <a:rPr lang="en-US"/>
              <a:pPr/>
              <a:t>50</a:t>
            </a:fld>
            <a:endParaRPr lang="en-US"/>
          </a:p>
        </p:txBody>
      </p:sp>
    </p:spTree>
    <p:extLst>
      <p:ext uri="{BB962C8B-B14F-4D97-AF65-F5344CB8AC3E}">
        <p14:creationId xmlns:p14="http://schemas.microsoft.com/office/powerpoint/2010/main" val="258557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A few years ago, in preparation for this presentation, we had the privilege of taping Prof. Charles </a:t>
            </a:r>
            <a:r>
              <a:rPr lang="en-US" dirty="0" err="1" smtClean="0">
                <a:ea typeface="ＭＳ Ｐゴシック" pitchFamily="34" charset="-128"/>
              </a:rPr>
              <a:t>Menghini</a:t>
            </a:r>
            <a:r>
              <a:rPr lang="en-US" dirty="0" smtClean="0">
                <a:ea typeface="ＭＳ Ｐゴシック" pitchFamily="34" charset="-128"/>
              </a:rPr>
              <a:t>, president of </a:t>
            </a:r>
            <a:r>
              <a:rPr lang="en-US" dirty="0" err="1" smtClean="0">
                <a:ea typeface="ＭＳ Ｐゴシック" pitchFamily="34" charset="-128"/>
              </a:rPr>
              <a:t>Vandercook</a:t>
            </a:r>
            <a:r>
              <a:rPr lang="en-US" dirty="0" smtClean="0">
                <a:ea typeface="ＭＳ Ｐゴシック" pitchFamily="34" charset="-128"/>
              </a:rPr>
              <a:t> University, and Kevin Fetter, a percussion teacher there.  What they had to say speaks for itself. 2:30</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 </a:t>
            </a:r>
          </a:p>
        </p:txBody>
      </p:sp>
      <p:sp>
        <p:nvSpPr>
          <p:cNvPr id="18435" name="Slide Number Placeholder 3"/>
          <p:cNvSpPr>
            <a:spLocks noGrp="1"/>
          </p:cNvSpPr>
          <p:nvPr>
            <p:ph type="sldNum" sz="quarter" idx="5"/>
          </p:nvPr>
        </p:nvSpPr>
        <p:spPr bwMode="auto">
          <a:ln>
            <a:miter lim="800000"/>
            <a:headEnd/>
            <a:tailEnd/>
          </a:ln>
        </p:spPr>
        <p:txBody>
          <a:bodyPr/>
          <a:lstStyle/>
          <a:p>
            <a:fld id="{DD9D7089-AC7F-4393-90F9-6801FF38BE0F}" type="slidenum">
              <a:rPr lang="en-US"/>
              <a:pPr/>
              <a:t>13</a:t>
            </a:fld>
            <a:endParaRPr lang="en-US"/>
          </a:p>
        </p:txBody>
      </p:sp>
    </p:spTree>
    <p:extLst>
      <p:ext uri="{BB962C8B-B14F-4D97-AF65-F5344CB8AC3E}">
        <p14:creationId xmlns:p14="http://schemas.microsoft.com/office/powerpoint/2010/main" val="138577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A few years ago, in preparation for this presentation, we had the privilege of taping Prof. Charles </a:t>
            </a:r>
            <a:r>
              <a:rPr lang="en-US" dirty="0" err="1" smtClean="0">
                <a:ea typeface="ＭＳ Ｐゴシック" pitchFamily="34" charset="-128"/>
              </a:rPr>
              <a:t>Menghini</a:t>
            </a:r>
            <a:r>
              <a:rPr lang="en-US" dirty="0" smtClean="0">
                <a:ea typeface="ＭＳ Ｐゴシック" pitchFamily="34" charset="-128"/>
              </a:rPr>
              <a:t>, president of </a:t>
            </a:r>
            <a:r>
              <a:rPr lang="en-US" dirty="0" err="1" smtClean="0">
                <a:ea typeface="ＭＳ Ｐゴシック" pitchFamily="34" charset="-128"/>
              </a:rPr>
              <a:t>Vandercook</a:t>
            </a:r>
            <a:r>
              <a:rPr lang="en-US" dirty="0" smtClean="0">
                <a:ea typeface="ＭＳ Ｐゴシック" pitchFamily="34" charset="-128"/>
              </a:rPr>
              <a:t> University, and Kevin Fetter, a percussion teacher there.  What they had to say speaks for itself. 2:30</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 </a:t>
            </a:r>
          </a:p>
        </p:txBody>
      </p:sp>
      <p:sp>
        <p:nvSpPr>
          <p:cNvPr id="18435" name="Slide Number Placeholder 3"/>
          <p:cNvSpPr>
            <a:spLocks noGrp="1"/>
          </p:cNvSpPr>
          <p:nvPr>
            <p:ph type="sldNum" sz="quarter" idx="5"/>
          </p:nvPr>
        </p:nvSpPr>
        <p:spPr bwMode="auto">
          <a:ln>
            <a:miter lim="800000"/>
            <a:headEnd/>
            <a:tailEnd/>
          </a:ln>
        </p:spPr>
        <p:txBody>
          <a:bodyPr/>
          <a:lstStyle/>
          <a:p>
            <a:fld id="{DD9D7089-AC7F-4393-90F9-6801FF38BE0F}" type="slidenum">
              <a:rPr lang="en-US"/>
              <a:pPr/>
              <a:t>14</a:t>
            </a:fld>
            <a:endParaRPr lang="en-US"/>
          </a:p>
        </p:txBody>
      </p:sp>
    </p:spTree>
    <p:extLst>
      <p:ext uri="{BB962C8B-B14F-4D97-AF65-F5344CB8AC3E}">
        <p14:creationId xmlns:p14="http://schemas.microsoft.com/office/powerpoint/2010/main" val="318559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16</a:t>
            </a:fld>
            <a:endParaRPr lang="en-US"/>
          </a:p>
        </p:txBody>
      </p:sp>
    </p:spTree>
    <p:extLst>
      <p:ext uri="{BB962C8B-B14F-4D97-AF65-F5344CB8AC3E}">
        <p14:creationId xmlns:p14="http://schemas.microsoft.com/office/powerpoint/2010/main" val="345356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pPr eaLnBrk="1" hangingPunct="1">
              <a:spcBef>
                <a:spcPct val="0"/>
              </a:spcBef>
            </a:pPr>
            <a:r>
              <a:rPr lang="en-US" smtClean="0">
                <a:latin typeface="Times New Roman" pitchFamily="18" charset="0"/>
                <a:ea typeface="ＭＳ Ｐゴシック" pitchFamily="34" charset="-128"/>
              </a:rPr>
              <a:t>The Chicago blues bars I have clocked come in at about 108, except when the soloist comes in at 112/114 dB.  But even 108 is safe for about 9 min, so you don’t have time to drink your beer before you should get out of there, or more sensibly, put in some hearing protection. </a:t>
            </a:r>
          </a:p>
          <a:p>
            <a:pPr eaLnBrk="1" hangingPunct="1">
              <a:spcBef>
                <a:spcPct val="0"/>
              </a:spcBef>
            </a:pPr>
            <a:endParaRPr lang="en-US" smtClean="0">
              <a:latin typeface="Times New Roman" pitchFamily="18" charset="0"/>
              <a:ea typeface="ＭＳ Ｐゴシック" pitchFamily="34" charset="-128"/>
            </a:endParaRPr>
          </a:p>
          <a:p>
            <a:pPr eaLnBrk="1" hangingPunct="1">
              <a:spcBef>
                <a:spcPct val="0"/>
              </a:spcBef>
            </a:pPr>
            <a:r>
              <a:rPr lang="en-US" smtClean="0">
                <a:latin typeface="Times New Roman" pitchFamily="18" charset="0"/>
                <a:ea typeface="ＭＳ Ｐゴシック" pitchFamily="34" charset="-128"/>
              </a:rPr>
              <a:t>Drumline rehearsals can reach 112 dB, which is safe for about 5 min a week. If you play every day, that means 1 minute per day.  Does that mean that if you are on a drumline rehearsal for more than 5 minutes you will loose all your hearing? Of course not. but these guidelines do tell you how to  hear for a lifetime.</a:t>
            </a:r>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72ECD46-AC43-4126-B8F2-52097CE04193}" type="slidenum">
              <a:rPr lang="en-US" sz="1200">
                <a:latin typeface="Calibri" pitchFamily="34" charset="0"/>
              </a:rPr>
              <a:pPr algn="r"/>
              <a:t>18</a:t>
            </a:fld>
            <a:endParaRPr lang="en-US" sz="1200">
              <a:latin typeface="Calibri" pitchFamily="34" charset="0"/>
            </a:endParaRPr>
          </a:p>
        </p:txBody>
      </p:sp>
    </p:spTree>
    <p:extLst>
      <p:ext uri="{BB962C8B-B14F-4D97-AF65-F5344CB8AC3E}">
        <p14:creationId xmlns:p14="http://schemas.microsoft.com/office/powerpoint/2010/main" val="355345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pPr eaLnBrk="1" hangingPunct="1">
              <a:spcBef>
                <a:spcPct val="0"/>
              </a:spcBef>
            </a:pPr>
            <a:r>
              <a:rPr lang="en-US" dirty="0" smtClean="0">
                <a:latin typeface="Times New Roman" pitchFamily="18" charset="0"/>
                <a:ea typeface="ＭＳ Ｐゴシック" pitchFamily="34" charset="-128"/>
              </a:rPr>
              <a:t>The Chicago blues bars I have clocked come in at about 108, except when the soloist comes in at 112/114 dB.  But even 108 is safe for about 9 min, so you don’t have time to drink your beer before you should get out of there, or more sensibly, put in some hearing protection. </a:t>
            </a:r>
          </a:p>
          <a:p>
            <a:pPr eaLnBrk="1" hangingPunct="1">
              <a:spcBef>
                <a:spcPct val="0"/>
              </a:spcBef>
            </a:pPr>
            <a:endParaRPr lang="en-US" dirty="0" smtClean="0">
              <a:latin typeface="Times New Roman" pitchFamily="18" charset="0"/>
              <a:ea typeface="ＭＳ Ｐゴシック" pitchFamily="34" charset="-128"/>
            </a:endParaRPr>
          </a:p>
          <a:p>
            <a:pPr eaLnBrk="1" hangingPunct="1">
              <a:spcBef>
                <a:spcPct val="0"/>
              </a:spcBef>
            </a:pPr>
            <a:r>
              <a:rPr lang="en-US" dirty="0" err="1" smtClean="0">
                <a:latin typeface="Times New Roman" pitchFamily="18" charset="0"/>
                <a:ea typeface="ＭＳ Ｐゴシック" pitchFamily="34" charset="-128"/>
              </a:rPr>
              <a:t>Drumline</a:t>
            </a:r>
            <a:r>
              <a:rPr lang="en-US" dirty="0" smtClean="0">
                <a:latin typeface="Times New Roman" pitchFamily="18" charset="0"/>
                <a:ea typeface="ＭＳ Ｐゴシック" pitchFamily="34" charset="-128"/>
              </a:rPr>
              <a:t> rehearsals can reach 112 dB, which is safe for about 5 min a week. If you play every day, that means 1 minute per day.  Does that mean that if you are on a </a:t>
            </a:r>
            <a:r>
              <a:rPr lang="en-US" dirty="0" err="1" smtClean="0">
                <a:latin typeface="Times New Roman" pitchFamily="18" charset="0"/>
                <a:ea typeface="ＭＳ Ｐゴシック" pitchFamily="34" charset="-128"/>
              </a:rPr>
              <a:t>drumline</a:t>
            </a:r>
            <a:r>
              <a:rPr lang="en-US" dirty="0" smtClean="0">
                <a:latin typeface="Times New Roman" pitchFamily="18" charset="0"/>
                <a:ea typeface="ＭＳ Ｐゴシック" pitchFamily="34" charset="-128"/>
              </a:rPr>
              <a:t> rehearsal for more than 5 minutes you will loose all your hearing? Of course not. but these guidelines do tell you how to  hear for a lifetime.</a:t>
            </a:r>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72ECD46-AC43-4126-B8F2-52097CE04193}" type="slidenum">
              <a:rPr lang="en-US" sz="1200">
                <a:latin typeface="Calibri" pitchFamily="34" charset="0"/>
              </a:rPr>
              <a:pPr algn="r"/>
              <a:t>21</a:t>
            </a:fld>
            <a:endParaRPr lang="en-US" sz="1200">
              <a:latin typeface="Calibri" pitchFamily="34" charset="0"/>
            </a:endParaRPr>
          </a:p>
        </p:txBody>
      </p:sp>
    </p:spTree>
    <p:extLst>
      <p:ext uri="{BB962C8B-B14F-4D97-AF65-F5344CB8AC3E}">
        <p14:creationId xmlns:p14="http://schemas.microsoft.com/office/powerpoint/2010/main" val="273304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a:lstStyle/>
          <a:p>
            <a:pPr lvl="1" eaLnBrk="1" hangingPunct="1">
              <a:lnSpc>
                <a:spcPct val="80000"/>
              </a:lnSpc>
              <a:spcBef>
                <a:spcPct val="0"/>
              </a:spcBef>
            </a:pPr>
            <a:endParaRPr lang="en-US" sz="800" smtClean="0">
              <a:latin typeface="Times New Roman" pitchFamily="18" charset="0"/>
            </a:endParaRPr>
          </a:p>
        </p:txBody>
      </p:sp>
      <p:sp>
        <p:nvSpPr>
          <p:cNvPr id="1013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652463"/>
            <a:fld id="{6EDC3346-C129-4D2D-B243-B12D7A71FFB5}" type="slidenum">
              <a:rPr lang="en-US" sz="1200">
                <a:latin typeface="Calibri" pitchFamily="34" charset="0"/>
              </a:rPr>
              <a:pPr algn="r" defTabSz="652463"/>
              <a:t>23</a:t>
            </a:fld>
            <a:endParaRPr lang="en-US" sz="1200">
              <a:latin typeface="Calibri" pitchFamily="34" charset="0"/>
            </a:endParaRPr>
          </a:p>
        </p:txBody>
      </p:sp>
    </p:spTree>
    <p:extLst>
      <p:ext uri="{BB962C8B-B14F-4D97-AF65-F5344CB8AC3E}">
        <p14:creationId xmlns:p14="http://schemas.microsoft.com/office/powerpoint/2010/main" val="5730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28</a:t>
            </a:fld>
            <a:endParaRPr lang="en-US"/>
          </a:p>
        </p:txBody>
      </p:sp>
    </p:spTree>
    <p:extLst>
      <p:ext uri="{BB962C8B-B14F-4D97-AF65-F5344CB8AC3E}">
        <p14:creationId xmlns:p14="http://schemas.microsoft.com/office/powerpoint/2010/main" val="289916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184EB3-BFEE-4385-A0C2-6EBD4AC1B91F}"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184EB3-BFEE-4385-A0C2-6EBD4AC1B91F}"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184EB3-BFEE-4385-A0C2-6EBD4AC1B91F}"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184EB3-BFEE-4385-A0C2-6EBD4AC1B91F}"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84EB3-BFEE-4385-A0C2-6EBD4AC1B91F}"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84EB3-BFEE-4385-A0C2-6EBD4AC1B91F}"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84EB3-BFEE-4385-A0C2-6EBD4AC1B91F}"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7CD20-C6E5-4AB3-9DB3-92C936DEC0E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84EB3-BFEE-4385-A0C2-6EBD4AC1B91F}" type="datetimeFigureOut">
              <a:rPr lang="en-US" smtClean="0"/>
              <a:pPr/>
              <a:t>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7CD20-C6E5-4AB3-9DB3-92C936DEC0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8" r:id="rId13"/>
    <p:sldLayoutId id="2147483669" r:id="rId14"/>
    <p:sldLayoutId id="2147483670" r:id="rId15"/>
    <p:sldLayoutId id="2147483672" r:id="rId16"/>
    <p:sldLayoutId id="214748367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file:///e:\0s\movies\charlie-leppe"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file:///E:\MCK\MUSIC\MCKBattleHymn.mp3" TargetMode="External"/><Relationship Id="rId7" Type="http://schemas.openxmlformats.org/officeDocument/2006/relationships/image" Target="../media/image19.png"/><Relationship Id="rId2" Type="http://schemas.openxmlformats.org/officeDocument/2006/relationships/audio" Target="file:///E:\MCK\MUSIC\MenghiniDoubleD.mp3" TargetMode="External"/><Relationship Id="rId1" Type="http://schemas.microsoft.com/office/2007/relationships/media" Target="file:///E:\MCK\MUSIC\MenghiniDoubleD.mp3" TargetMode="External"/><Relationship Id="rId6" Type="http://schemas.openxmlformats.org/officeDocument/2006/relationships/image" Target="../media/image18.jpeg"/><Relationship Id="rId5" Type="http://schemas.openxmlformats.org/officeDocument/2006/relationships/slideLayout" Target="../slideLayouts/slideLayout1.xml"/><Relationship Id="rId4" Type="http://schemas.openxmlformats.org/officeDocument/2006/relationships/audio" Target="file:///E:\MCK\MUSIC\MCKBattleHymn.mp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audio" Target="../media/audio8.wav"/></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9.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00\Mead%20Loves%20Music_April_2015-2thisisit.mp4" TargetMode="External"/><Relationship Id="rId1" Type="http://schemas.microsoft.com/office/2007/relationships/media" Target="file:///E:\00\Mead%20Loves%20Music_April_2015-2thisisit.mp4"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4825"/>
            <a:chOff x="96" y="2"/>
            <a:chExt cx="5758" cy="4318"/>
          </a:xfrm>
        </p:grpSpPr>
        <p:pic>
          <p:nvPicPr>
            <p:cNvPr id="136195" name="Picture 3" descr="toast to new sign"/>
            <p:cNvPicPr>
              <a:picLocks noChangeAspect="1" noChangeArrowheads="1"/>
            </p:cNvPicPr>
            <p:nvPr/>
          </p:nvPicPr>
          <p:blipFill>
            <a:blip r:embed="rId2" cstate="print"/>
            <a:srcRect/>
            <a:stretch>
              <a:fillRect/>
            </a:stretch>
          </p:blipFill>
          <p:spPr bwMode="auto">
            <a:xfrm>
              <a:off x="96" y="2"/>
              <a:ext cx="5758" cy="4318"/>
            </a:xfrm>
            <a:prstGeom prst="rect">
              <a:avLst/>
            </a:prstGeom>
            <a:noFill/>
          </p:spPr>
        </p:pic>
        <p:pic>
          <p:nvPicPr>
            <p:cNvPr id="136196" name="Picture 4" descr="etymotic sign"/>
            <p:cNvPicPr>
              <a:picLocks noChangeAspect="1" noChangeArrowheads="1"/>
            </p:cNvPicPr>
            <p:nvPr/>
          </p:nvPicPr>
          <p:blipFill>
            <a:blip r:embed="rId3" cstate="print">
              <a:lum bright="12000"/>
            </a:blip>
            <a:srcRect l="10272" t="49553" r="7544" b="18518"/>
            <a:stretch>
              <a:fillRect/>
            </a:stretch>
          </p:blipFill>
          <p:spPr bwMode="auto">
            <a:xfrm rot="-180211">
              <a:off x="2227" y="2212"/>
              <a:ext cx="1200" cy="689"/>
            </a:xfrm>
            <a:prstGeom prst="rect">
              <a:avLst/>
            </a:prstGeom>
            <a:noFill/>
          </p:spPr>
        </p:pic>
      </p:grpSp>
      <p:sp>
        <p:nvSpPr>
          <p:cNvPr id="136197" name="Text Box 5"/>
          <p:cNvSpPr txBox="1">
            <a:spLocks noChangeArrowheads="1"/>
          </p:cNvSpPr>
          <p:nvPr/>
        </p:nvSpPr>
        <p:spPr bwMode="auto">
          <a:xfrm>
            <a:off x="1447800" y="76200"/>
            <a:ext cx="6705600" cy="1077218"/>
          </a:xfrm>
          <a:prstGeom prst="rect">
            <a:avLst/>
          </a:prstGeom>
          <a:solidFill>
            <a:srgbClr val="000080">
              <a:alpha val="19000"/>
            </a:srgbClr>
          </a:solidFill>
          <a:ln w="9525">
            <a:noFill/>
            <a:miter lim="800000"/>
            <a:headEnd/>
            <a:tailEnd/>
          </a:ln>
          <a:effectLst/>
        </p:spPr>
        <p:txBody>
          <a:bodyPr wrap="square">
            <a:spAutoFit/>
          </a:bodyPr>
          <a:lstStyle/>
          <a:p>
            <a:pPr algn="ctr">
              <a:spcBef>
                <a:spcPct val="50000"/>
              </a:spcBef>
            </a:pPr>
            <a:r>
              <a:rPr lang="en-US" sz="3200" b="1" dirty="0">
                <a:solidFill>
                  <a:schemeClr val="bg1"/>
                </a:solidFill>
              </a:rPr>
              <a:t>Greetings from </a:t>
            </a:r>
            <a:r>
              <a:rPr lang="en-US" sz="3200" b="1" dirty="0" smtClean="0">
                <a:solidFill>
                  <a:schemeClr val="bg1"/>
                </a:solidFill>
              </a:rPr>
              <a:t>cool and </a:t>
            </a:r>
            <a:r>
              <a:rPr lang="en-US" sz="3200" b="1" dirty="0">
                <a:solidFill>
                  <a:schemeClr val="bg1"/>
                </a:solidFill>
              </a:rPr>
              <a:t>sunny </a:t>
            </a:r>
            <a:r>
              <a:rPr lang="en-US" sz="3200" b="1" dirty="0" smtClean="0">
                <a:solidFill>
                  <a:schemeClr val="bg1"/>
                </a:solidFill>
              </a:rPr>
              <a:t>Elk </a:t>
            </a:r>
            <a:r>
              <a:rPr lang="en-US" sz="3200" b="1" dirty="0">
                <a:solidFill>
                  <a:schemeClr val="bg1"/>
                </a:solidFill>
              </a:rPr>
              <a:t>Grove Village, </a:t>
            </a:r>
            <a:r>
              <a:rPr lang="en-US" sz="3200" b="1" dirty="0" smtClean="0">
                <a:solidFill>
                  <a:schemeClr val="bg1"/>
                </a:solidFill>
              </a:rPr>
              <a:t>Illinois</a:t>
            </a:r>
            <a:endParaRPr lang="en-US" sz="1200" b="1" dirty="0" smtClean="0">
              <a:solidFill>
                <a:schemeClr val="bg1"/>
              </a:solidFill>
            </a:endParaRPr>
          </a:p>
        </p:txBody>
      </p:sp>
      <p:sp>
        <p:nvSpPr>
          <p:cNvPr id="7" name="Text Box 5"/>
          <p:cNvSpPr txBox="1">
            <a:spLocks noChangeArrowheads="1"/>
          </p:cNvSpPr>
          <p:nvPr/>
        </p:nvSpPr>
        <p:spPr bwMode="auto">
          <a:xfrm>
            <a:off x="1468395" y="1153418"/>
            <a:ext cx="6705600" cy="2062103"/>
          </a:xfrm>
          <a:prstGeom prst="rect">
            <a:avLst/>
          </a:prstGeom>
          <a:solidFill>
            <a:srgbClr val="000080">
              <a:alpha val="19000"/>
            </a:srgbClr>
          </a:solidFill>
          <a:ln w="9525">
            <a:noFill/>
            <a:miter lim="800000"/>
            <a:headEnd/>
            <a:tailEnd/>
          </a:ln>
          <a:effectLst/>
        </p:spPr>
        <p:txBody>
          <a:bodyPr>
            <a:spAutoFit/>
          </a:bodyPr>
          <a:lstStyle/>
          <a:p>
            <a:pPr algn="ctr"/>
            <a:endParaRPr lang="en-US" sz="2000" dirty="0" smtClean="0">
              <a:solidFill>
                <a:schemeClr val="bg1"/>
              </a:solidFill>
            </a:endParaRPr>
          </a:p>
          <a:p>
            <a:pPr algn="ctr"/>
            <a:r>
              <a:rPr lang="en-US" sz="3200" dirty="0" smtClean="0">
                <a:solidFill>
                  <a:schemeClr val="bg1"/>
                </a:solidFill>
              </a:rPr>
              <a:t>Hear for a Lifetime</a:t>
            </a:r>
          </a:p>
          <a:p>
            <a:pPr algn="ctr"/>
            <a:r>
              <a:rPr lang="en-US" sz="2800" b="1" dirty="0" smtClean="0">
                <a:solidFill>
                  <a:schemeClr val="bg1"/>
                </a:solidFill>
              </a:rPr>
              <a:t>Mead Killion, PhD, ScD(</a:t>
            </a:r>
            <a:r>
              <a:rPr lang="en-US" sz="2800" b="1" dirty="0" err="1" smtClean="0">
                <a:solidFill>
                  <a:schemeClr val="bg1"/>
                </a:solidFill>
              </a:rPr>
              <a:t>hon</a:t>
            </a:r>
            <a:r>
              <a:rPr lang="en-US" sz="2800" b="1" dirty="0" smtClean="0">
                <a:solidFill>
                  <a:schemeClr val="bg1"/>
                </a:solidFill>
              </a:rPr>
              <a:t>)</a:t>
            </a:r>
          </a:p>
          <a:p>
            <a:pPr algn="ctr"/>
            <a:r>
              <a:rPr lang="en-US" sz="2400" dirty="0" smtClean="0">
                <a:solidFill>
                  <a:schemeClr val="bg1"/>
                </a:solidFill>
              </a:rPr>
              <a:t>Trustee, </a:t>
            </a:r>
            <a:r>
              <a:rPr lang="en-US" sz="2400" dirty="0" err="1" smtClean="0">
                <a:solidFill>
                  <a:schemeClr val="bg1"/>
                </a:solidFill>
              </a:rPr>
              <a:t>Vandercook</a:t>
            </a:r>
            <a:r>
              <a:rPr lang="en-US" sz="2400" dirty="0" smtClean="0">
                <a:solidFill>
                  <a:schemeClr val="bg1"/>
                </a:solidFill>
              </a:rPr>
              <a:t> College of Music </a:t>
            </a:r>
          </a:p>
          <a:p>
            <a:pPr algn="ctr"/>
            <a:r>
              <a:rPr lang="en-US" sz="2400" dirty="0" smtClean="0">
                <a:solidFill>
                  <a:schemeClr val="bg1"/>
                </a:solidFill>
              </a:rPr>
              <a:t>thru 2023  </a:t>
            </a:r>
          </a:p>
        </p:txBody>
      </p:sp>
      <p:pic>
        <p:nvPicPr>
          <p:cNvPr id="8" name="Picture 7"/>
          <p:cNvPicPr>
            <a:picLocks noChangeAspect="1"/>
          </p:cNvPicPr>
          <p:nvPr/>
        </p:nvPicPr>
        <p:blipFill rotWithShape="1">
          <a:blip r:embed="rId4"/>
          <a:srcRect l="38043" t="13156" r="32163" b="11346"/>
          <a:stretch/>
        </p:blipFill>
        <p:spPr>
          <a:xfrm rot="15857544">
            <a:off x="3930450" y="4528828"/>
            <a:ext cx="1346852" cy="2374348"/>
          </a:xfrm>
          <a:prstGeom prst="rect">
            <a:avLst/>
          </a:prstGeom>
        </p:spPr>
      </p:pic>
      <p:cxnSp>
        <p:nvCxnSpPr>
          <p:cNvPr id="4" name="Straight Arrow Connector 3"/>
          <p:cNvCxnSpPr/>
          <p:nvPr/>
        </p:nvCxnSpPr>
        <p:spPr>
          <a:xfrm>
            <a:off x="4267200" y="4343400"/>
            <a:ext cx="68263" cy="685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2726532" y="857250"/>
            <a:ext cx="3682008" cy="469636"/>
          </a:xfrm>
          <a:prstGeom prst="rect">
            <a:avLst/>
          </a:prstGeom>
          <a:noFill/>
          <a:ln w="9525">
            <a:noFill/>
            <a:miter lim="800000"/>
            <a:headEnd/>
            <a:tailEnd/>
          </a:ln>
        </p:spPr>
        <p:txBody>
          <a:bodyPr lIns="63999" tIns="31999" rIns="63999" bIns="31999" anchor="ctr"/>
          <a:lstStyle/>
          <a:p>
            <a:pPr defTabSz="456724"/>
            <a:r>
              <a:rPr lang="en-US" sz="1700" dirty="0">
                <a:solidFill>
                  <a:srgbClr val="EEECE1"/>
                </a:solidFill>
                <a:cs typeface="Arial" charset="0"/>
              </a:rPr>
              <a:t>Hoffman Estates High School </a:t>
            </a:r>
            <a:r>
              <a:rPr lang="en-US" sz="1700" dirty="0" err="1">
                <a:solidFill>
                  <a:srgbClr val="EEECE1"/>
                </a:solidFill>
                <a:cs typeface="Arial" charset="0"/>
              </a:rPr>
              <a:t>Drumline</a:t>
            </a:r>
            <a:endParaRPr lang="en-US" sz="1700" dirty="0">
              <a:solidFill>
                <a:srgbClr val="EEECE1"/>
              </a:solidFill>
              <a:cs typeface="Arial" charset="0"/>
            </a:endParaRPr>
          </a:p>
        </p:txBody>
      </p:sp>
      <p:sp>
        <p:nvSpPr>
          <p:cNvPr id="17" name="Title 1"/>
          <p:cNvSpPr txBox="1">
            <a:spLocks/>
          </p:cNvSpPr>
          <p:nvPr/>
        </p:nvSpPr>
        <p:spPr bwMode="auto">
          <a:xfrm>
            <a:off x="270867" y="254000"/>
            <a:ext cx="6872883" cy="469636"/>
          </a:xfrm>
          <a:prstGeom prst="rect">
            <a:avLst/>
          </a:prstGeom>
          <a:noFill/>
          <a:ln w="9525">
            <a:noFill/>
            <a:miter lim="800000"/>
            <a:headEnd/>
            <a:tailEnd/>
          </a:ln>
        </p:spPr>
        <p:txBody>
          <a:bodyPr lIns="63999" tIns="31999" rIns="63999" bIns="31999" anchor="ctr"/>
          <a:lstStyle/>
          <a:p>
            <a:pPr defTabSz="456724"/>
            <a:r>
              <a:rPr lang="en-US" sz="2800" dirty="0">
                <a:solidFill>
                  <a:srgbClr val="EEECE1"/>
                </a:solidFill>
                <a:cs typeface="Arial" charset="0"/>
              </a:rPr>
              <a:t>The First-Time Earplug Experience</a:t>
            </a:r>
          </a:p>
        </p:txBody>
      </p:sp>
      <p:pic>
        <p:nvPicPr>
          <p:cNvPr id="35844" name="Picture 17" descr="frumline.png"/>
          <p:cNvPicPr>
            <a:picLocks noChangeAspect="1"/>
          </p:cNvPicPr>
          <p:nvPr/>
        </p:nvPicPr>
        <p:blipFill>
          <a:blip r:embed="rId3" cstate="print"/>
          <a:srcRect b="28378"/>
          <a:stretch>
            <a:fillRect/>
          </a:stretch>
        </p:blipFill>
        <p:spPr bwMode="auto">
          <a:xfrm>
            <a:off x="1" y="1016000"/>
            <a:ext cx="9144000" cy="553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C"/>
        </a:solidFill>
        <a:effectLst/>
      </p:bgPr>
    </p:bg>
    <p:spTree>
      <p:nvGrpSpPr>
        <p:cNvPr id="1" name=""/>
        <p:cNvGrpSpPr/>
        <p:nvPr/>
      </p:nvGrpSpPr>
      <p:grpSpPr>
        <a:xfrm>
          <a:off x="0" y="0"/>
          <a:ext cx="0" cy="0"/>
          <a:chOff x="0" y="0"/>
          <a:chExt cx="0" cy="0"/>
        </a:xfrm>
      </p:grpSpPr>
      <p:pic>
        <p:nvPicPr>
          <p:cNvPr id="8194" name="Picture 9" descr="dosimmetre jpeg.jpg"/>
          <p:cNvPicPr>
            <a:picLocks noChangeAspect="1" noChangeArrowheads="1"/>
          </p:cNvPicPr>
          <p:nvPr/>
        </p:nvPicPr>
        <p:blipFill>
          <a:blip r:embed="rId2" cstate="print"/>
          <a:srcRect r="14192"/>
          <a:stretch>
            <a:fillRect/>
          </a:stretch>
        </p:blipFill>
        <p:spPr bwMode="auto">
          <a:xfrm>
            <a:off x="762000" y="1295400"/>
            <a:ext cx="6646664" cy="5090583"/>
          </a:xfrm>
          <a:prstGeom prst="rect">
            <a:avLst/>
          </a:prstGeom>
          <a:noFill/>
          <a:ln w="9525">
            <a:noFill/>
            <a:miter lim="800000"/>
            <a:headEnd/>
            <a:tailEnd/>
          </a:ln>
        </p:spPr>
      </p:pic>
      <p:sp>
        <p:nvSpPr>
          <p:cNvPr id="8195" name="Content Placeholder 2"/>
          <p:cNvSpPr>
            <a:spLocks noGrp="1"/>
          </p:cNvSpPr>
          <p:nvPr>
            <p:ph idx="4294967295"/>
          </p:nvPr>
        </p:nvSpPr>
        <p:spPr bwMode="auto">
          <a:xfrm>
            <a:off x="533400" y="774060"/>
            <a:ext cx="7772400" cy="444500"/>
          </a:xfrm>
          <a:prstGeom prst="rect">
            <a:avLst/>
          </a:prstGeom>
          <a:noFill/>
          <a:ln>
            <a:miter lim="800000"/>
            <a:headEnd/>
            <a:tailEnd/>
          </a:ln>
        </p:spPr>
        <p:txBody>
          <a:bodyPr lIns="63999" tIns="31999" rIns="63999" bIns="31999">
            <a:noAutofit/>
          </a:bodyPr>
          <a:lstStyle/>
          <a:p>
            <a:pPr>
              <a:spcBef>
                <a:spcPts val="420"/>
              </a:spcBef>
              <a:buNone/>
            </a:pPr>
            <a:r>
              <a:rPr lang="en-US" sz="1300" dirty="0" smtClean="0">
                <a:solidFill>
                  <a:schemeClr val="bg1"/>
                </a:solidFill>
                <a:latin typeface="Arial" pitchFamily="34" charset="0"/>
              </a:rPr>
              <a:t>Cadences typically last 4 minutes.  |  1 Minute Safe&gt; 12 Minutes Total or 12  Times  (1200) Overdose</a:t>
            </a:r>
          </a:p>
          <a:p>
            <a:pPr>
              <a:spcBef>
                <a:spcPts val="420"/>
              </a:spcBef>
              <a:buNone/>
            </a:pPr>
            <a:endParaRPr lang="en-US" sz="1300" dirty="0" smtClean="0">
              <a:solidFill>
                <a:schemeClr val="bg1"/>
              </a:solidFill>
              <a:latin typeface="Arial" pitchFamily="34" charset="0"/>
            </a:endParaRPr>
          </a:p>
        </p:txBody>
      </p:sp>
      <p:sp>
        <p:nvSpPr>
          <p:cNvPr id="8196" name="Title 1"/>
          <p:cNvSpPr>
            <a:spLocks noGrp="1"/>
          </p:cNvSpPr>
          <p:nvPr>
            <p:ph type="title" idx="4294967295"/>
          </p:nvPr>
        </p:nvSpPr>
        <p:spPr>
          <a:xfrm>
            <a:off x="914400" y="171979"/>
            <a:ext cx="6872883" cy="469636"/>
          </a:xfrm>
        </p:spPr>
        <p:txBody>
          <a:bodyPr>
            <a:noAutofit/>
          </a:bodyPr>
          <a:lstStyle/>
          <a:p>
            <a:pPr eaLnBrk="1" hangingPunct="1"/>
            <a:r>
              <a:rPr lang="en-US" sz="2800" dirty="0" smtClean="0">
                <a:solidFill>
                  <a:schemeClr val="bg1"/>
                </a:solidFill>
                <a:latin typeface="Arial" pitchFamily="34" charset="0"/>
                <a:cs typeface="Arial" pitchFamily="34" charset="0"/>
              </a:rPr>
              <a:t>One Hour with a Drummer Rehearsing	</a:t>
            </a:r>
          </a:p>
        </p:txBody>
      </p:sp>
      <p:sp>
        <p:nvSpPr>
          <p:cNvPr id="8197" name="Rectangle 5"/>
          <p:cNvSpPr>
            <a:spLocks noChangeArrowheads="1"/>
          </p:cNvSpPr>
          <p:nvPr/>
        </p:nvSpPr>
        <p:spPr bwMode="auto">
          <a:xfrm>
            <a:off x="1550789" y="2021681"/>
            <a:ext cx="1066602" cy="3048000"/>
          </a:xfrm>
          <a:prstGeom prst="rect">
            <a:avLst/>
          </a:prstGeom>
          <a:solidFill>
            <a:srgbClr val="000080">
              <a:alpha val="10196"/>
            </a:srgbClr>
          </a:solidFill>
          <a:ln w="9525">
            <a:noFill/>
            <a:miter lim="800000"/>
            <a:headEnd/>
            <a:tailEnd/>
          </a:ln>
        </p:spPr>
        <p:txBody>
          <a:bodyPr wrap="none" lIns="64008" tIns="32004" rIns="64008" bIns="32004" anchor="ctr"/>
          <a:lstStyle/>
          <a:p>
            <a:endParaRPr lang="en-US"/>
          </a:p>
        </p:txBody>
      </p:sp>
      <p:pic>
        <p:nvPicPr>
          <p:cNvPr id="8198" name="Picture 9" descr="dosimmetre jpeg.jpg"/>
          <p:cNvPicPr>
            <a:picLocks noChangeAspect="1" noChangeArrowheads="1"/>
          </p:cNvPicPr>
          <p:nvPr/>
        </p:nvPicPr>
        <p:blipFill>
          <a:blip r:embed="rId2" cstate="print"/>
          <a:srcRect l="88882" b="24220"/>
          <a:stretch>
            <a:fillRect/>
          </a:stretch>
        </p:blipFill>
        <p:spPr bwMode="auto">
          <a:xfrm>
            <a:off x="7239000" y="1292754"/>
            <a:ext cx="861219" cy="3857625"/>
          </a:xfrm>
          <a:prstGeom prst="rect">
            <a:avLst/>
          </a:prstGeom>
          <a:noFill/>
          <a:ln w="9525">
            <a:noFill/>
            <a:miter lim="800000"/>
            <a:headEnd/>
            <a:tailEnd/>
          </a:ln>
        </p:spPr>
      </p:pic>
      <p:sp>
        <p:nvSpPr>
          <p:cNvPr id="8199" name="Rectangle 7"/>
          <p:cNvSpPr>
            <a:spLocks noChangeAspect="1" noChangeArrowheads="1"/>
          </p:cNvSpPr>
          <p:nvPr/>
        </p:nvSpPr>
        <p:spPr bwMode="auto">
          <a:xfrm>
            <a:off x="7233047" y="5093494"/>
            <a:ext cx="79375" cy="62178"/>
          </a:xfrm>
          <a:prstGeom prst="rect">
            <a:avLst/>
          </a:prstGeom>
          <a:solidFill>
            <a:schemeClr val="bg1"/>
          </a:solidFill>
          <a:ln w="9525">
            <a:noFill/>
            <a:miter lim="800000"/>
            <a:headEnd/>
            <a:tailEnd/>
          </a:ln>
        </p:spPr>
        <p:txBody>
          <a:bodyPr wrap="none" lIns="64008" tIns="32004" rIns="64008" bIns="32004" anchor="ctr"/>
          <a:lstStyle/>
          <a:p>
            <a:endParaRPr lang="en-US"/>
          </a:p>
        </p:txBody>
      </p:sp>
      <p:sp>
        <p:nvSpPr>
          <p:cNvPr id="8200" name="Line 8"/>
          <p:cNvSpPr>
            <a:spLocks noChangeShapeType="1"/>
          </p:cNvSpPr>
          <p:nvPr/>
        </p:nvSpPr>
        <p:spPr bwMode="auto">
          <a:xfrm>
            <a:off x="7253883" y="2021681"/>
            <a:ext cx="0" cy="3048000"/>
          </a:xfrm>
          <a:prstGeom prst="line">
            <a:avLst/>
          </a:prstGeom>
          <a:noFill/>
          <a:ln w="38100">
            <a:solidFill>
              <a:schemeClr val="tx1"/>
            </a:solidFill>
            <a:round/>
            <a:headEnd/>
            <a:tailEnd/>
          </a:ln>
        </p:spPr>
        <p:txBody>
          <a:bodyPr lIns="64008" tIns="32004" rIns="64008" bIns="32004"/>
          <a:lstStyle/>
          <a:p>
            <a:endParaRPr lang="en-US"/>
          </a:p>
        </p:txBody>
      </p:sp>
      <p:pic>
        <p:nvPicPr>
          <p:cNvPr id="8201" name="Picture 9" descr="dosimmetre jpeg.jpg"/>
          <p:cNvPicPr>
            <a:picLocks noChangeAspect="1" noChangeArrowheads="1"/>
          </p:cNvPicPr>
          <p:nvPr/>
        </p:nvPicPr>
        <p:blipFill>
          <a:blip r:embed="rId2" cstate="print"/>
          <a:srcRect l="70438" t="75391" r="19456" b="1715"/>
          <a:stretch>
            <a:fillRect/>
          </a:stretch>
        </p:blipFill>
        <p:spPr bwMode="auto">
          <a:xfrm>
            <a:off x="7268766" y="5138473"/>
            <a:ext cx="782836" cy="1177396"/>
          </a:xfrm>
          <a:prstGeom prst="rect">
            <a:avLst/>
          </a:prstGeom>
          <a:noFill/>
          <a:ln w="9525">
            <a:noFill/>
            <a:miter lim="800000"/>
            <a:headEnd/>
            <a:tailEnd/>
          </a:ln>
        </p:spPr>
      </p:pic>
      <p:sp>
        <p:nvSpPr>
          <p:cNvPr id="10" name="Up Arrow 9"/>
          <p:cNvSpPr/>
          <p:nvPr/>
        </p:nvSpPr>
        <p:spPr>
          <a:xfrm flipV="1">
            <a:off x="2922389" y="2631281"/>
            <a:ext cx="304800" cy="190500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533400"/>
            <a:ext cx="8610600" cy="1292662"/>
          </a:xfrm>
          <a:prstGeom prst="rect">
            <a:avLst/>
          </a:prstGeom>
          <a:noFill/>
        </p:spPr>
        <p:txBody>
          <a:bodyPr wrap="square" rtlCol="0">
            <a:spAutoFit/>
          </a:bodyPr>
          <a:lstStyle/>
          <a:p>
            <a:pPr algn="ctr"/>
            <a:r>
              <a:rPr lang="en-US" sz="2600" b="1" dirty="0" smtClean="0">
                <a:solidFill>
                  <a:srgbClr val="FFFF00"/>
                </a:solidFill>
              </a:rPr>
              <a:t>    </a:t>
            </a:r>
            <a:r>
              <a:rPr lang="en-US" sz="2600" b="1" dirty="0" smtClean="0">
                <a:solidFill>
                  <a:srgbClr val="FFFF00"/>
                </a:solidFill>
                <a:sym typeface="Wingdings" pitchFamily="2" charset="2"/>
              </a:rPr>
              <a:t> </a:t>
            </a:r>
            <a:r>
              <a:rPr lang="en-US" sz="2600" b="1" dirty="0" smtClean="0">
                <a:solidFill>
                  <a:srgbClr val="FFFF00"/>
                </a:solidFill>
              </a:rPr>
              <a:t> In 12 years standing at the Etymotic Research booth at the Midwest Clinic, I have met only two band directors past the age of forty who did not have a hearing loss.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descr="vandercookcomp.png">
            <a:hlinkClick r:id="rId3" action="ppaction://hlinkfile"/>
          </p:cNvPr>
          <p:cNvPicPr>
            <a:picLocks noChangeAspect="1"/>
          </p:cNvPicPr>
          <p:nvPr/>
        </p:nvPicPr>
        <p:blipFill>
          <a:blip r:embed="rId4" cstate="print"/>
          <a:srcRect/>
          <a:stretch>
            <a:fillRect/>
          </a:stretch>
        </p:blipFill>
        <p:spPr bwMode="auto">
          <a:xfrm>
            <a:off x="276821" y="2286000"/>
            <a:ext cx="8590359" cy="4038600"/>
          </a:xfrm>
          <a:prstGeom prst="rect">
            <a:avLst/>
          </a:prstGeom>
          <a:noFill/>
          <a:ln w="9525">
            <a:noFill/>
            <a:miter lim="800000"/>
            <a:headEnd/>
            <a:tailEnd/>
          </a:ln>
        </p:spPr>
      </p:pic>
      <p:pic>
        <p:nvPicPr>
          <p:cNvPr id="18" name="Picture 17" descr="vader_black.psd"/>
          <p:cNvPicPr>
            <a:picLocks noChangeAspect="1"/>
          </p:cNvPicPr>
          <p:nvPr/>
        </p:nvPicPr>
        <p:blipFill>
          <a:blip r:embed="rId5" cstate="print">
            <a:clrChange>
              <a:clrFrom>
                <a:srgbClr val="1A1718"/>
              </a:clrFrom>
              <a:clrTo>
                <a:srgbClr val="1A1718">
                  <a:alpha val="0"/>
                </a:srgbClr>
              </a:clrTo>
            </a:clrChange>
          </a:blip>
          <a:srcRect/>
          <a:stretch>
            <a:fillRect/>
          </a:stretch>
        </p:blipFill>
        <p:spPr bwMode="auto">
          <a:xfrm>
            <a:off x="76399" y="0"/>
            <a:ext cx="3054945" cy="1960563"/>
          </a:xfrm>
          <a:prstGeom prst="rect">
            <a:avLst/>
          </a:prstGeom>
          <a:noFill/>
          <a:ln w="9525">
            <a:noFill/>
            <a:miter lim="800000"/>
            <a:headEnd/>
            <a:tailEnd/>
          </a:ln>
          <a:effectLst>
            <a:outerShdw dist="76201" dir="2700000" rotWithShape="0">
              <a:srgbClr val="808080"/>
            </a:outerShdw>
          </a:effectLst>
        </p:spPr>
      </p:pic>
      <p:sp>
        <p:nvSpPr>
          <p:cNvPr id="23556" name="Title 1"/>
          <p:cNvSpPr>
            <a:spLocks noGrp="1"/>
          </p:cNvSpPr>
          <p:nvPr>
            <p:ph type="title"/>
          </p:nvPr>
        </p:nvSpPr>
        <p:spPr>
          <a:xfrm>
            <a:off x="1" y="1447800"/>
            <a:ext cx="3124200" cy="469636"/>
          </a:xfrm>
        </p:spPr>
        <p:txBody>
          <a:bodyPr/>
          <a:lstStyle/>
          <a:p>
            <a:pPr defTabSz="455613"/>
            <a:r>
              <a:rPr lang="en-US" sz="1700" dirty="0" smtClean="0">
                <a:solidFill>
                  <a:srgbClr val="F2F2F2"/>
                </a:solidFill>
                <a:latin typeface="Arial" charset="0"/>
                <a:cs typeface="Arial" charset="0"/>
              </a:rPr>
              <a:t>Chicago, IL</a:t>
            </a:r>
          </a:p>
        </p:txBody>
      </p:sp>
      <p:sp>
        <p:nvSpPr>
          <p:cNvPr id="5" name="TextBox 4"/>
          <p:cNvSpPr txBox="1"/>
          <p:nvPr/>
        </p:nvSpPr>
        <p:spPr>
          <a:xfrm>
            <a:off x="4114800" y="381000"/>
            <a:ext cx="4419600" cy="1015663"/>
          </a:xfrm>
          <a:prstGeom prst="rect">
            <a:avLst/>
          </a:prstGeom>
          <a:noFill/>
        </p:spPr>
        <p:txBody>
          <a:bodyPr wrap="square" rtlCol="0">
            <a:spAutoFit/>
          </a:bodyPr>
          <a:lstStyle/>
          <a:p>
            <a:r>
              <a:rPr lang="en-US" sz="1500" dirty="0" smtClean="0">
                <a:solidFill>
                  <a:schemeClr val="bg1"/>
                </a:solidFill>
                <a:ea typeface="ＭＳ Ｐゴシック" pitchFamily="34" charset="-128"/>
              </a:rPr>
              <a:t>Many years ago, in preparation for this presentation back then, I had the privilege of taping Prof. Charles </a:t>
            </a:r>
            <a:r>
              <a:rPr lang="en-US" sz="1500" dirty="0" err="1" smtClean="0">
                <a:solidFill>
                  <a:schemeClr val="bg1"/>
                </a:solidFill>
                <a:ea typeface="ＭＳ Ｐゴシック" pitchFamily="34" charset="-128"/>
              </a:rPr>
              <a:t>Menghini</a:t>
            </a:r>
            <a:r>
              <a:rPr lang="en-US" sz="1500" dirty="0" smtClean="0">
                <a:solidFill>
                  <a:schemeClr val="bg1"/>
                </a:solidFill>
                <a:ea typeface="ＭＳ Ｐゴシック" pitchFamily="34" charset="-128"/>
              </a:rPr>
              <a:t>, who was president of </a:t>
            </a:r>
            <a:r>
              <a:rPr lang="en-US" sz="1500" dirty="0" err="1" smtClean="0">
                <a:solidFill>
                  <a:schemeClr val="bg1"/>
                </a:solidFill>
                <a:ea typeface="ＭＳ Ｐゴシック" pitchFamily="34" charset="-128"/>
              </a:rPr>
              <a:t>Vandercook</a:t>
            </a:r>
            <a:r>
              <a:rPr lang="en-US" sz="1500" dirty="0" smtClean="0">
                <a:solidFill>
                  <a:schemeClr val="bg1"/>
                </a:solidFill>
                <a:ea typeface="ＭＳ Ｐゴシック" pitchFamily="34" charset="-128"/>
              </a:rPr>
              <a:t> University at that time.</a:t>
            </a:r>
            <a:endParaRPr lang="en-US" sz="1500" dirty="0">
              <a:solidFill>
                <a:schemeClr val="bg1"/>
              </a:solidFill>
            </a:endParaRPr>
          </a:p>
        </p:txBody>
      </p:sp>
      <p:sp>
        <p:nvSpPr>
          <p:cNvPr id="2" name="TextBox 1"/>
          <p:cNvSpPr txBox="1"/>
          <p:nvPr/>
        </p:nvSpPr>
        <p:spPr>
          <a:xfrm>
            <a:off x="838200" y="6400800"/>
            <a:ext cx="3505200" cy="307777"/>
          </a:xfrm>
          <a:prstGeom prst="rect">
            <a:avLst/>
          </a:prstGeom>
          <a:noFill/>
        </p:spPr>
        <p:txBody>
          <a:bodyPr wrap="square" rtlCol="0">
            <a:spAutoFit/>
          </a:bodyPr>
          <a:lstStyle/>
          <a:p>
            <a:r>
              <a:rPr lang="en-US" sz="1400" b="1" dirty="0">
                <a:solidFill>
                  <a:schemeClr val="bg1"/>
                </a:solidFill>
              </a:rPr>
              <a:t> Hear for a Lifetime a (Dec. 5, 2009) - Large </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200" dirty="0" smtClean="0"/>
              <a:t>13</a:t>
            </a:r>
            <a:endParaRPr lang="en-US" sz="1200" dirty="0"/>
          </a:p>
        </p:txBody>
      </p:sp>
      <p:sp>
        <p:nvSpPr>
          <p:cNvPr id="4" name="TextBox 3"/>
          <p:cNvSpPr txBox="1"/>
          <p:nvPr/>
        </p:nvSpPr>
        <p:spPr>
          <a:xfrm>
            <a:off x="685800" y="304800"/>
            <a:ext cx="7543800" cy="6801862"/>
          </a:xfrm>
          <a:prstGeom prst="rect">
            <a:avLst/>
          </a:prstGeom>
          <a:noFill/>
        </p:spPr>
        <p:txBody>
          <a:bodyPr wrap="square" rtlCol="0">
            <a:spAutoFit/>
          </a:bodyPr>
          <a:lstStyle/>
          <a:p>
            <a:endParaRPr lang="en-US" sz="1200" dirty="0" smtClean="0">
              <a:solidFill>
                <a:schemeClr val="bg1"/>
              </a:solidFill>
            </a:endParaRPr>
          </a:p>
          <a:p>
            <a:r>
              <a:rPr lang="en-US" sz="1400" b="1" dirty="0" smtClean="0">
                <a:solidFill>
                  <a:schemeClr val="bg1"/>
                </a:solidFill>
              </a:rPr>
              <a:t>Go to Hear for a Lifetime Video</a:t>
            </a: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r>
              <a:rPr lang="en-US" sz="1200" dirty="0" smtClean="0">
                <a:solidFill>
                  <a:schemeClr val="bg1"/>
                </a:solidFill>
              </a:rPr>
              <a:t>Charlie </a:t>
            </a:r>
            <a:r>
              <a:rPr lang="en-US" sz="1200" dirty="0" err="1" smtClean="0">
                <a:solidFill>
                  <a:schemeClr val="bg1"/>
                </a:solidFill>
              </a:rPr>
              <a:t>Menghini</a:t>
            </a:r>
            <a:r>
              <a:rPr lang="en-US" sz="1200" dirty="0" smtClean="0">
                <a:solidFill>
                  <a:schemeClr val="bg1"/>
                </a:solidFill>
              </a:rPr>
              <a:t> and Kevin Leper tell their stories</a:t>
            </a:r>
          </a:p>
          <a:p>
            <a:endParaRPr lang="en-US" sz="1200" dirty="0">
              <a:solidFill>
                <a:schemeClr val="bg1"/>
              </a:solidFill>
            </a:endParaRPr>
          </a:p>
          <a:p>
            <a:r>
              <a:rPr lang="en-US" sz="1200" dirty="0" smtClean="0">
                <a:solidFill>
                  <a:schemeClr val="bg1"/>
                </a:solidFill>
              </a:rPr>
              <a:t> Mead </a:t>
            </a:r>
            <a:r>
              <a:rPr lang="en-US" sz="1200" dirty="0">
                <a:solidFill>
                  <a:schemeClr val="bg1"/>
                </a:solidFill>
              </a:rPr>
              <a:t>and his </a:t>
            </a:r>
            <a:r>
              <a:rPr lang="en-US" sz="1200" dirty="0" smtClean="0">
                <a:solidFill>
                  <a:schemeClr val="bg1"/>
                </a:solidFill>
              </a:rPr>
              <a:t>Brother, Mechanisms </a:t>
            </a:r>
            <a:r>
              <a:rPr lang="en-US" sz="1200" dirty="0">
                <a:solidFill>
                  <a:schemeClr val="bg1"/>
                </a:solidFill>
              </a:rPr>
              <a:t>of Hearing loss in </a:t>
            </a:r>
            <a:r>
              <a:rPr lang="en-US" sz="1200" dirty="0" smtClean="0">
                <a:solidFill>
                  <a:schemeClr val="bg1"/>
                </a:solidFill>
              </a:rPr>
              <a:t>Cochlea,  and what it sounds like</a:t>
            </a:r>
            <a:endParaRPr lang="en-US" sz="1200" dirty="0">
              <a:solidFill>
                <a:schemeClr val="bg1"/>
              </a:solidFill>
            </a:endParaRPr>
          </a:p>
          <a:p>
            <a:endParaRPr lang="en-US" sz="1200" dirty="0" smtClean="0">
              <a:solidFill>
                <a:schemeClr val="bg1"/>
              </a:solidFill>
            </a:endParaRPr>
          </a:p>
          <a:p>
            <a:r>
              <a:rPr lang="en-US" sz="1200" dirty="0" smtClean="0">
                <a:solidFill>
                  <a:schemeClr val="bg1"/>
                </a:solidFill>
              </a:rPr>
              <a:t> Experiences of Hoffman Estates  Drumline students,   And what it sounds like</a:t>
            </a:r>
          </a:p>
          <a:p>
            <a:endParaRPr lang="en-US" sz="1200" dirty="0">
              <a:solidFill>
                <a:schemeClr val="bg1"/>
              </a:solidFill>
            </a:endParaRPr>
          </a:p>
          <a:p>
            <a:r>
              <a:rPr lang="en-US" sz="1200" dirty="0" smtClean="0">
                <a:solidFill>
                  <a:schemeClr val="bg1"/>
                </a:solidFill>
              </a:rPr>
              <a:t>  Ruben Gonzales CSO Violin Concertmaster and 4 K notch in left ear</a:t>
            </a:r>
            <a:endParaRPr lang="en-US" sz="1200" dirty="0">
              <a:solidFill>
                <a:schemeClr val="bg1"/>
              </a:solidFill>
            </a:endParaRPr>
          </a:p>
          <a:p>
            <a:endParaRPr lang="en-US" sz="1200" dirty="0" smtClean="0">
              <a:solidFill>
                <a:schemeClr val="bg1"/>
              </a:solidFill>
            </a:endParaRPr>
          </a:p>
          <a:p>
            <a:r>
              <a:rPr lang="en-US" sz="1200" dirty="0" smtClean="0">
                <a:solidFill>
                  <a:schemeClr val="bg1"/>
                </a:solidFill>
              </a:rPr>
              <a:t> More on cochlea  distortion  </a:t>
            </a:r>
          </a:p>
          <a:p>
            <a:endParaRPr lang="en-US" sz="1200" dirty="0">
              <a:solidFill>
                <a:schemeClr val="bg1"/>
              </a:solidFill>
            </a:endParaRPr>
          </a:p>
          <a:p>
            <a:r>
              <a:rPr lang="en-US" sz="1200" dirty="0" smtClean="0">
                <a:solidFill>
                  <a:schemeClr val="bg1"/>
                </a:solidFill>
              </a:rPr>
              <a:t> More on </a:t>
            </a:r>
            <a:r>
              <a:rPr lang="en-US" sz="1200" dirty="0" err="1" smtClean="0">
                <a:solidFill>
                  <a:schemeClr val="bg1"/>
                </a:solidFill>
              </a:rPr>
              <a:t>HiFi</a:t>
            </a:r>
            <a:r>
              <a:rPr lang="en-US" sz="1200" dirty="0" smtClean="0">
                <a:solidFill>
                  <a:schemeClr val="bg1"/>
                </a:solidFill>
              </a:rPr>
              <a:t> Earplugs   </a:t>
            </a:r>
          </a:p>
          <a:p>
            <a:endParaRPr lang="en-US" sz="1200" dirty="0">
              <a:solidFill>
                <a:schemeClr val="bg1"/>
              </a:solidFill>
            </a:endParaRPr>
          </a:p>
          <a:p>
            <a:endParaRPr lang="en-US" sz="1200" dirty="0">
              <a:solidFill>
                <a:schemeClr val="bg1"/>
              </a:solidFill>
            </a:endParaRPr>
          </a:p>
          <a:p>
            <a:endParaRPr lang="en-US" sz="1200" dirty="0" smtClean="0">
              <a:solidFill>
                <a:schemeClr val="bg1"/>
              </a:solidFill>
            </a:endParaRPr>
          </a:p>
          <a:p>
            <a:r>
              <a:rPr lang="en-US" sz="1400" dirty="0">
                <a:solidFill>
                  <a:schemeClr val="bg1"/>
                </a:solidFill>
              </a:rPr>
              <a:t>B</a:t>
            </a:r>
            <a:r>
              <a:rPr lang="en-US" sz="1400" dirty="0" smtClean="0">
                <a:solidFill>
                  <a:schemeClr val="bg1"/>
                </a:solidFill>
              </a:rPr>
              <a:t>ack to slides</a:t>
            </a:r>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r>
              <a:rPr lang="en-US" sz="1200" dirty="0" smtClean="0">
                <a:solidFill>
                  <a:schemeClr val="bg1"/>
                </a:solidFill>
              </a:rPr>
              <a:t>d</a:t>
            </a:r>
            <a:endParaRPr lang="en-US" sz="1200" dirty="0">
              <a:solidFill>
                <a:schemeClr val="bg1"/>
              </a:solidFill>
            </a:endParaRPr>
          </a:p>
        </p:txBody>
      </p:sp>
    </p:spTree>
    <p:extLst>
      <p:ext uri="{BB962C8B-B14F-4D97-AF65-F5344CB8AC3E}">
        <p14:creationId xmlns:p14="http://schemas.microsoft.com/office/powerpoint/2010/main" val="15871676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533400"/>
            <a:ext cx="7543800" cy="5262979"/>
          </a:xfrm>
          <a:prstGeom prst="rect">
            <a:avLst/>
          </a:prstGeom>
          <a:noFill/>
        </p:spPr>
        <p:txBody>
          <a:bodyPr wrap="square" rtlCol="0">
            <a:spAutoFit/>
          </a:bodyPr>
          <a:lstStyle/>
          <a:p>
            <a:r>
              <a:rPr lang="en-US" sz="2800" dirty="0" smtClean="0">
                <a:solidFill>
                  <a:schemeClr val="bg1"/>
                </a:solidFill>
              </a:rPr>
              <a:t>Speaking of virtuoso trumpet players,  Charlie Geyer, former professor of music at Northwestern University, was 4</a:t>
            </a:r>
            <a:r>
              <a:rPr lang="en-US" sz="2800" baseline="30000" dirty="0" smtClean="0">
                <a:solidFill>
                  <a:schemeClr val="bg1"/>
                </a:solidFill>
              </a:rPr>
              <a:t>th</a:t>
            </a:r>
            <a:r>
              <a:rPr lang="en-US" sz="2800" dirty="0" smtClean="0">
                <a:solidFill>
                  <a:schemeClr val="bg1"/>
                </a:solidFill>
              </a:rPr>
              <a:t> trumpet in the Chicago Symphony Orchestra for 12 years – sitting right next to the percussion section.</a:t>
            </a:r>
          </a:p>
          <a:p>
            <a:endParaRPr lang="en-US" sz="2800" dirty="0" smtClean="0">
              <a:solidFill>
                <a:schemeClr val="bg1"/>
              </a:solidFill>
            </a:endParaRPr>
          </a:p>
          <a:p>
            <a:r>
              <a:rPr lang="en-US" sz="2800" dirty="0" smtClean="0">
                <a:solidFill>
                  <a:schemeClr val="bg1"/>
                </a:solidFill>
              </a:rPr>
              <a:t>He told me (with permission to tell his story):</a:t>
            </a:r>
          </a:p>
          <a:p>
            <a:endParaRPr lang="en-US" sz="2800" dirty="0" smtClean="0">
              <a:solidFill>
                <a:schemeClr val="bg1"/>
              </a:solidFill>
            </a:endParaRPr>
          </a:p>
          <a:p>
            <a:r>
              <a:rPr lang="en-US" sz="2800" dirty="0" smtClean="0">
                <a:solidFill>
                  <a:schemeClr val="bg1"/>
                </a:solidFill>
              </a:rPr>
              <a:t>“It happens so slowly that you don’t notice it is happening until one day you discover you can’t carry on a conversation with the telephone on your right ear.”</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914400" y="2819400"/>
            <a:ext cx="7162800" cy="3416320"/>
          </a:xfrm>
          <a:prstGeom prst="rect">
            <a:avLst/>
          </a:prstGeom>
          <a:noFill/>
        </p:spPr>
        <p:txBody>
          <a:bodyPr wrap="square" rtlCol="0">
            <a:spAutoFit/>
          </a:bodyPr>
          <a:lstStyle/>
          <a:p>
            <a:pPr marL="509588" indent="-509588"/>
            <a:r>
              <a:rPr lang="en-US" sz="2400" dirty="0" smtClean="0">
                <a:solidFill>
                  <a:schemeClr val="bg1"/>
                </a:solidFill>
              </a:rPr>
              <a:t>Q:  But don’t my ears tell me when it is too loud??</a:t>
            </a:r>
          </a:p>
          <a:p>
            <a:pPr marL="509588" indent="-509588"/>
            <a:endParaRPr lang="en-US" sz="2400" dirty="0" smtClean="0">
              <a:solidFill>
                <a:schemeClr val="bg1"/>
              </a:solidFill>
            </a:endParaRPr>
          </a:p>
          <a:p>
            <a:pPr marL="509588" indent="-509588"/>
            <a:r>
              <a:rPr lang="en-US" sz="2400" dirty="0" smtClean="0">
                <a:solidFill>
                  <a:schemeClr val="bg1"/>
                </a:solidFill>
              </a:rPr>
              <a:t>A:  Yes indeed – for the </a:t>
            </a:r>
            <a:r>
              <a:rPr lang="en-US" sz="2400" b="1" i="1" dirty="0" smtClean="0">
                <a:solidFill>
                  <a:schemeClr val="bg1"/>
                </a:solidFill>
              </a:rPr>
              <a:t>first few times </a:t>
            </a:r>
            <a:r>
              <a:rPr lang="en-US" sz="2400" dirty="0" smtClean="0">
                <a:solidFill>
                  <a:schemeClr val="bg1"/>
                </a:solidFill>
              </a:rPr>
              <a:t>loud sounds will be very uncomfortable.</a:t>
            </a:r>
          </a:p>
          <a:p>
            <a:pPr marL="509588" indent="-509588"/>
            <a:endParaRPr lang="en-US" sz="2400" dirty="0" smtClean="0">
              <a:solidFill>
                <a:schemeClr val="bg1"/>
              </a:solidFill>
            </a:endParaRPr>
          </a:p>
          <a:p>
            <a:pPr marL="509588" indent="-509588"/>
            <a:r>
              <a:rPr lang="en-US" sz="2400" dirty="0" smtClean="0">
                <a:solidFill>
                  <a:schemeClr val="bg1"/>
                </a:solidFill>
              </a:rPr>
              <a:t>Q:  Then what happens to my safety warning signal?</a:t>
            </a:r>
          </a:p>
          <a:p>
            <a:pPr marL="509588" indent="-509588"/>
            <a:endParaRPr lang="en-US" sz="2400" dirty="0" smtClean="0">
              <a:solidFill>
                <a:schemeClr val="bg1"/>
              </a:solidFill>
            </a:endParaRPr>
          </a:p>
          <a:p>
            <a:pPr marL="509588" indent="-509588"/>
            <a:r>
              <a:rPr lang="en-US" sz="2400" dirty="0" smtClean="0">
                <a:solidFill>
                  <a:schemeClr val="bg1"/>
                </a:solidFill>
              </a:rPr>
              <a:t>Q:  It becomes muted.  There was a famous study of German factory workers in the 1970s </a:t>
            </a:r>
            <a:endParaRPr lang="en-US" sz="2400" dirty="0">
              <a:solidFill>
                <a:schemeClr val="bg1"/>
              </a:solidFill>
            </a:endParaRPr>
          </a:p>
        </p:txBody>
      </p:sp>
      <p:pic>
        <p:nvPicPr>
          <p:cNvPr id="39" name="Picture 38"/>
          <p:cNvPicPr>
            <a:picLocks noChangeAspect="1" noChangeArrowheads="1"/>
          </p:cNvPicPr>
          <p:nvPr/>
        </p:nvPicPr>
        <p:blipFill>
          <a:blip r:embed="rId3" cstate="print"/>
          <a:srcRect l="12941" t="15385" r="12173" b="2198"/>
          <a:stretch>
            <a:fillRect/>
          </a:stretch>
        </p:blipFill>
        <p:spPr bwMode="auto">
          <a:xfrm>
            <a:off x="2286000" y="0"/>
            <a:ext cx="4480042" cy="263933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416" y="685800"/>
            <a:ext cx="8610600" cy="5973924"/>
            <a:chOff x="558114" y="-8238"/>
            <a:chExt cx="8610600" cy="5973924"/>
          </a:xfrm>
        </p:grpSpPr>
        <p:pic>
          <p:nvPicPr>
            <p:cNvPr id="16386" name="Picture 2"/>
            <p:cNvPicPr>
              <a:picLocks noChangeAspect="1" noChangeArrowheads="1"/>
            </p:cNvPicPr>
            <p:nvPr/>
          </p:nvPicPr>
          <p:blipFill>
            <a:blip r:embed="rId2" cstate="print"/>
            <a:srcRect/>
            <a:stretch>
              <a:fillRect/>
            </a:stretch>
          </p:blipFill>
          <p:spPr bwMode="auto">
            <a:xfrm>
              <a:off x="558114" y="-8238"/>
              <a:ext cx="8610600" cy="5903913"/>
            </a:xfrm>
            <a:prstGeom prst="rect">
              <a:avLst/>
            </a:prstGeom>
            <a:noFill/>
            <a:ln w="9525">
              <a:noFill/>
              <a:miter lim="800000"/>
              <a:headEnd/>
              <a:tailEnd/>
            </a:ln>
            <a:effectLst/>
          </p:spPr>
        </p:pic>
        <p:sp>
          <p:nvSpPr>
            <p:cNvPr id="3" name="TextBox 2"/>
            <p:cNvSpPr txBox="1"/>
            <p:nvPr/>
          </p:nvSpPr>
          <p:spPr>
            <a:xfrm>
              <a:off x="3657600" y="5257800"/>
              <a:ext cx="5486400" cy="707886"/>
            </a:xfrm>
            <a:prstGeom prst="rect">
              <a:avLst/>
            </a:prstGeom>
            <a:solidFill>
              <a:schemeClr val="tx1"/>
            </a:solidFill>
          </p:spPr>
          <p:txBody>
            <a:bodyPr wrap="square" rtlCol="0">
              <a:spAutoFit/>
            </a:bodyPr>
            <a:lstStyle/>
            <a:p>
              <a:pPr marL="457200" indent="-457200">
                <a:buAutoNum type="arabicPlain" startAt="80"/>
              </a:pPr>
              <a:r>
                <a:rPr lang="en-US" sz="2000" dirty="0" smtClean="0">
                  <a:solidFill>
                    <a:schemeClr val="bg1"/>
                  </a:solidFill>
                </a:rPr>
                <a:t>  90      100       110     120      130 </a:t>
              </a:r>
              <a:r>
                <a:rPr lang="en-US" sz="2000" dirty="0" err="1" smtClean="0">
                  <a:solidFill>
                    <a:schemeClr val="bg1"/>
                  </a:solidFill>
                </a:rPr>
                <a:t>dBA</a:t>
              </a:r>
              <a:r>
                <a:rPr lang="en-US" sz="2000" dirty="0" smtClean="0">
                  <a:solidFill>
                    <a:schemeClr val="bg1"/>
                  </a:solidFill>
                </a:rPr>
                <a:t> SPL</a:t>
              </a:r>
            </a:p>
            <a:p>
              <a:pPr marL="457200" indent="-457200"/>
              <a:r>
                <a:rPr lang="en-US" sz="2000" dirty="0" smtClean="0">
                  <a:solidFill>
                    <a:schemeClr val="bg1"/>
                  </a:solidFill>
                </a:rPr>
                <a:t>   My estimate of SPLs corresponding to Discomfort</a:t>
              </a:r>
              <a:endParaRPr lang="en-US" sz="2000" dirty="0">
                <a:solidFill>
                  <a:schemeClr val="bg1"/>
                </a:solidFill>
              </a:endParaRPr>
            </a:p>
          </p:txBody>
        </p:sp>
        <p:sp>
          <p:nvSpPr>
            <p:cNvPr id="4" name="Rectangle 3"/>
            <p:cNvSpPr/>
            <p:nvPr/>
          </p:nvSpPr>
          <p:spPr>
            <a:xfrm>
              <a:off x="2286000" y="5257800"/>
              <a:ext cx="1447800" cy="457200"/>
            </a:xfrm>
            <a:prstGeom prst="rect">
              <a:avLst/>
            </a:prstGeom>
            <a:solidFill>
              <a:schemeClr val="tx1"/>
            </a:solidFill>
            <a:ln>
              <a:solidFill>
                <a:srgbClr val="00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04800" y="147935"/>
            <a:ext cx="8610600" cy="461665"/>
          </a:xfrm>
          <a:prstGeom prst="rect">
            <a:avLst/>
          </a:prstGeom>
          <a:noFill/>
        </p:spPr>
        <p:txBody>
          <a:bodyPr wrap="square" rtlCol="0">
            <a:spAutoFit/>
          </a:bodyPr>
          <a:lstStyle/>
          <a:p>
            <a:r>
              <a:rPr lang="en-US" sz="2400" dirty="0" smtClean="0">
                <a:solidFill>
                  <a:schemeClr val="bg1"/>
                </a:solidFill>
              </a:rPr>
              <a:t>After </a:t>
            </a:r>
            <a:r>
              <a:rPr lang="en-US" sz="2400" dirty="0">
                <a:solidFill>
                  <a:schemeClr val="bg1"/>
                </a:solidFill>
              </a:rPr>
              <a:t>a few years on the </a:t>
            </a:r>
            <a:r>
              <a:rPr lang="en-US" sz="2400" dirty="0" smtClean="0">
                <a:solidFill>
                  <a:schemeClr val="bg1"/>
                </a:solidFill>
              </a:rPr>
              <a:t>job, it doesn’t sound too loud anymore!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6" descr="Chart_AllowableWeek.png"/>
          <p:cNvPicPr>
            <a:picLocks noChangeAspect="1"/>
          </p:cNvPicPr>
          <p:nvPr/>
        </p:nvPicPr>
        <p:blipFill>
          <a:blip r:embed="rId3" cstate="print"/>
          <a:srcRect/>
          <a:stretch>
            <a:fillRect/>
          </a:stretch>
        </p:blipFill>
        <p:spPr bwMode="auto">
          <a:xfrm>
            <a:off x="190500" y="1782233"/>
            <a:ext cx="6347024" cy="4847167"/>
          </a:xfrm>
          <a:prstGeom prst="rect">
            <a:avLst/>
          </a:prstGeom>
          <a:noFill/>
          <a:ln w="9525">
            <a:noFill/>
            <a:miter lim="800000"/>
            <a:headEnd/>
            <a:tailEnd/>
          </a:ln>
        </p:spPr>
      </p:pic>
      <p:sp>
        <p:nvSpPr>
          <p:cNvPr id="44036" name="Content Placeholder 2"/>
          <p:cNvSpPr>
            <a:spLocks noGrp="1"/>
          </p:cNvSpPr>
          <p:nvPr>
            <p:ph idx="4294967295"/>
          </p:nvPr>
        </p:nvSpPr>
        <p:spPr bwMode="auto">
          <a:xfrm>
            <a:off x="285750" y="1147233"/>
            <a:ext cx="8572500" cy="444500"/>
          </a:xfrm>
          <a:prstGeom prst="rect">
            <a:avLst/>
          </a:prstGeom>
          <a:noFill/>
          <a:ln>
            <a:miter lim="800000"/>
            <a:headEnd/>
            <a:tailEnd/>
          </a:ln>
        </p:spPr>
        <p:txBody>
          <a:bodyPr lIns="63999" tIns="31999" rIns="63999" bIns="31999"/>
          <a:lstStyle/>
          <a:p>
            <a:pPr>
              <a:spcBef>
                <a:spcPts val="420"/>
              </a:spcBef>
              <a:buNone/>
            </a:pPr>
            <a:r>
              <a:rPr lang="en-US" sz="1700" dirty="0" smtClean="0">
                <a:solidFill>
                  <a:srgbClr val="1E90C5"/>
                </a:solidFill>
                <a:latin typeface="Arial" charset="0"/>
                <a:ea typeface="ＭＳ Ｐゴシック" pitchFamily="34" charset="-128"/>
              </a:rPr>
              <a:t>Safe Weekly Allowable Sound Exposure </a:t>
            </a:r>
          </a:p>
        </p:txBody>
      </p:sp>
      <p:sp>
        <p:nvSpPr>
          <p:cNvPr id="44037" name="Content Placeholder 10"/>
          <p:cNvSpPr>
            <a:spLocks noGrp="1"/>
          </p:cNvSpPr>
          <p:nvPr>
            <p:ph idx="4294967295"/>
          </p:nvPr>
        </p:nvSpPr>
        <p:spPr bwMode="auto">
          <a:xfrm>
            <a:off x="1178719" y="3838046"/>
            <a:ext cx="857250" cy="505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64C83C"/>
                </a:solidFill>
                <a:latin typeface="Arial" charset="0"/>
                <a:ea typeface="ＭＳ Ｐゴシック" pitchFamily="34" charset="-128"/>
              </a:rPr>
              <a:t>Party with band</a:t>
            </a:r>
          </a:p>
        </p:txBody>
      </p:sp>
      <p:sp>
        <p:nvSpPr>
          <p:cNvPr id="44038" name="Content Placeholder 10"/>
          <p:cNvSpPr>
            <a:spLocks noGrp="1"/>
          </p:cNvSpPr>
          <p:nvPr>
            <p:ph idx="4294967295"/>
          </p:nvPr>
        </p:nvSpPr>
        <p:spPr bwMode="auto">
          <a:xfrm>
            <a:off x="1797844" y="3306234"/>
            <a:ext cx="857250" cy="759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64C83C"/>
                </a:solidFill>
                <a:latin typeface="Arial" charset="0"/>
                <a:ea typeface="ＭＳ Ｐゴシック" pitchFamily="34" charset="-128"/>
              </a:rPr>
              <a:t>Major sporting event</a:t>
            </a:r>
          </a:p>
        </p:txBody>
      </p:sp>
      <p:sp>
        <p:nvSpPr>
          <p:cNvPr id="44039" name="Content Placeholder 10"/>
          <p:cNvSpPr>
            <a:spLocks noGrp="1"/>
          </p:cNvSpPr>
          <p:nvPr>
            <p:ph idx="4294967295"/>
          </p:nvPr>
        </p:nvSpPr>
        <p:spPr bwMode="auto">
          <a:xfrm>
            <a:off x="2702719" y="3242733"/>
            <a:ext cx="666750" cy="570178"/>
          </a:xfrm>
          <a:prstGeom prst="rect">
            <a:avLst/>
          </a:prstGeom>
          <a:noFill/>
          <a:ln>
            <a:miter lim="800000"/>
            <a:headEnd/>
            <a:tailEnd/>
          </a:ln>
        </p:spPr>
        <p:txBody>
          <a:bodyPr lIns="63999" tIns="31999" rIns="63999" bIns="31999"/>
          <a:lstStyle/>
          <a:p>
            <a:pPr marL="0" indent="0">
              <a:spcBef>
                <a:spcPts val="420"/>
              </a:spcBef>
              <a:buNone/>
              <a:tabLst>
                <a:tab pos="397828" algn="l"/>
              </a:tabLst>
            </a:pPr>
            <a:r>
              <a:rPr lang="en-US" sz="1100" dirty="0" smtClean="0">
                <a:solidFill>
                  <a:srgbClr val="FFC828"/>
                </a:solidFill>
                <a:latin typeface="Arial" charset="0"/>
                <a:ea typeface="ＭＳ Ｐゴシック" pitchFamily="34" charset="-128"/>
              </a:rPr>
              <a:t>Loud bar with band</a:t>
            </a:r>
          </a:p>
        </p:txBody>
      </p:sp>
      <p:sp>
        <p:nvSpPr>
          <p:cNvPr id="44040" name="Content Placeholder 10"/>
          <p:cNvSpPr>
            <a:spLocks noGrp="1"/>
          </p:cNvSpPr>
          <p:nvPr>
            <p:ph idx="4294967295"/>
          </p:nvPr>
        </p:nvSpPr>
        <p:spPr bwMode="auto">
          <a:xfrm>
            <a:off x="3274219" y="2861733"/>
            <a:ext cx="714375" cy="567532"/>
          </a:xfrm>
          <a:prstGeom prst="rect">
            <a:avLst/>
          </a:prstGeom>
          <a:noFill/>
          <a:ln>
            <a:miter lim="800000"/>
            <a:headEnd/>
            <a:tailEnd/>
          </a:ln>
        </p:spPr>
        <p:txBody>
          <a:bodyPr lIns="63999" tIns="31999" rIns="63999" bIns="31999"/>
          <a:lstStyle/>
          <a:p>
            <a:pPr marL="0" indent="0">
              <a:spcBef>
                <a:spcPts val="420"/>
              </a:spcBef>
              <a:buNone/>
              <a:tabLst>
                <a:tab pos="397828" algn="l"/>
              </a:tabLst>
            </a:pPr>
            <a:r>
              <a:rPr lang="en-US" sz="1100" dirty="0" smtClean="0">
                <a:solidFill>
                  <a:srgbClr val="FFC828"/>
                </a:solidFill>
                <a:latin typeface="Arial" charset="0"/>
                <a:ea typeface="ＭＳ Ｐゴシック" pitchFamily="34" charset="-128"/>
              </a:rPr>
              <a:t>Chicago blues bar</a:t>
            </a:r>
          </a:p>
        </p:txBody>
      </p:sp>
      <p:sp>
        <p:nvSpPr>
          <p:cNvPr id="44041" name="Content Placeholder 10"/>
          <p:cNvSpPr>
            <a:spLocks noGrp="1"/>
          </p:cNvSpPr>
          <p:nvPr>
            <p:ph idx="4294967295"/>
          </p:nvPr>
        </p:nvSpPr>
        <p:spPr bwMode="auto">
          <a:xfrm>
            <a:off x="3893344" y="2036234"/>
            <a:ext cx="857250" cy="505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FFC828"/>
                </a:solidFill>
                <a:latin typeface="Arial" charset="0"/>
                <a:ea typeface="ＭＳ Ｐゴシック" pitchFamily="34" charset="-128"/>
              </a:rPr>
              <a:t>Old chainsaw</a:t>
            </a:r>
          </a:p>
        </p:txBody>
      </p:sp>
      <p:sp>
        <p:nvSpPr>
          <p:cNvPr id="44042" name="Content Placeholder 10"/>
          <p:cNvSpPr>
            <a:spLocks noGrp="1"/>
          </p:cNvSpPr>
          <p:nvPr>
            <p:ph idx="4294967295"/>
          </p:nvPr>
        </p:nvSpPr>
        <p:spPr bwMode="auto">
          <a:xfrm>
            <a:off x="5036344" y="1340379"/>
            <a:ext cx="857250" cy="505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FF3399"/>
                </a:solidFill>
                <a:latin typeface="Arial" charset="0"/>
                <a:ea typeface="ＭＳ Ｐゴシック" pitchFamily="34" charset="-128"/>
              </a:rPr>
              <a:t>Marching band</a:t>
            </a:r>
          </a:p>
        </p:txBody>
      </p:sp>
      <p:cxnSp>
        <p:nvCxnSpPr>
          <p:cNvPr id="20" name="Straight Connector 19"/>
          <p:cNvCxnSpPr/>
          <p:nvPr/>
        </p:nvCxnSpPr>
        <p:spPr>
          <a:xfrm rot="16200000" flipH="1">
            <a:off x="1797844" y="4477345"/>
            <a:ext cx="381000" cy="41672"/>
          </a:xfrm>
          <a:prstGeom prst="line">
            <a:avLst/>
          </a:prstGeom>
          <a:ln>
            <a:solidFill>
              <a:srgbClr val="64C83C"/>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2459468" y="4112055"/>
            <a:ext cx="338667" cy="52586"/>
          </a:xfrm>
          <a:prstGeom prst="line">
            <a:avLst/>
          </a:prstGeom>
          <a:ln>
            <a:solidFill>
              <a:srgbClr val="64C83C"/>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flipH="1">
            <a:off x="2821782" y="3885340"/>
            <a:ext cx="317500" cy="5953"/>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flipH="1">
            <a:off x="3478114" y="3459857"/>
            <a:ext cx="317500" cy="4961"/>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3665637" y="3142026"/>
            <a:ext cx="603250" cy="42664"/>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4386130" y="2680825"/>
            <a:ext cx="363803" cy="5953"/>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6200000" flipH="1">
            <a:off x="5635791" y="1940819"/>
            <a:ext cx="272521" cy="10914"/>
          </a:xfrm>
          <a:prstGeom prst="line">
            <a:avLst/>
          </a:prstGeom>
          <a:ln>
            <a:solidFill>
              <a:srgbClr val="FF3399"/>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dossimeter_hehs.psd"/>
          <p:cNvPicPr>
            <a:picLocks noChangeAspect="1"/>
          </p:cNvPicPr>
          <p:nvPr/>
        </p:nvPicPr>
        <p:blipFill>
          <a:blip r:embed="rId4" cstate="print"/>
          <a:srcRect r="58205" b="17398"/>
          <a:stretch>
            <a:fillRect/>
          </a:stretch>
        </p:blipFill>
        <p:spPr bwMode="auto">
          <a:xfrm rot="-168909">
            <a:off x="6409531" y="962025"/>
            <a:ext cx="2628305" cy="5576094"/>
          </a:xfrm>
          <a:prstGeom prst="rect">
            <a:avLst/>
          </a:prstGeom>
          <a:noFill/>
          <a:ln w="9525">
            <a:noFill/>
            <a:miter lim="800000"/>
            <a:headEnd/>
            <a:tailEnd/>
          </a:ln>
        </p:spPr>
      </p:pic>
      <p:sp>
        <p:nvSpPr>
          <p:cNvPr id="40968" name="Content Placeholder 10"/>
          <p:cNvSpPr>
            <a:spLocks noGrp="1"/>
          </p:cNvSpPr>
          <p:nvPr>
            <p:ph idx="4294967295"/>
          </p:nvPr>
        </p:nvSpPr>
        <p:spPr bwMode="auto">
          <a:xfrm>
            <a:off x="3286125" y="2610379"/>
            <a:ext cx="4905375" cy="818886"/>
          </a:xfrm>
          <a:prstGeom prst="rect">
            <a:avLst/>
          </a:prstGeom>
          <a:noFill/>
          <a:ln>
            <a:miter lim="800000"/>
            <a:headEnd/>
            <a:tailEnd/>
          </a:ln>
        </p:spPr>
        <p:txBody>
          <a:bodyPr lIns="63999" tIns="31999" rIns="63999" bIns="31999"/>
          <a:lstStyle/>
          <a:p>
            <a:pPr marL="0" indent="0">
              <a:spcBef>
                <a:spcPts val="420"/>
              </a:spcBef>
              <a:buNone/>
              <a:tabLst>
                <a:tab pos="397828" algn="l"/>
              </a:tabLst>
            </a:pPr>
            <a:r>
              <a:rPr lang="en-US" sz="1100" dirty="0" err="1" smtClean="0">
                <a:solidFill>
                  <a:srgbClr val="FFC828"/>
                </a:solidFill>
                <a:latin typeface="Arial" charset="0"/>
                <a:ea typeface="ＭＳ Ｐゴシック" pitchFamily="34" charset="-128"/>
              </a:rPr>
              <a:t>Drumline</a:t>
            </a:r>
            <a:r>
              <a:rPr lang="en-US" sz="1100" dirty="0" smtClean="0">
                <a:solidFill>
                  <a:srgbClr val="FFC828"/>
                </a:solidFill>
                <a:latin typeface="Arial" charset="0"/>
                <a:ea typeface="ＭＳ Ｐゴシック" pitchFamily="34" charset="-128"/>
              </a:rPr>
              <a:t> rehearsal</a:t>
            </a:r>
          </a:p>
        </p:txBody>
      </p:sp>
      <p:grpSp>
        <p:nvGrpSpPr>
          <p:cNvPr id="2" name="Group 52"/>
          <p:cNvGrpSpPr>
            <a:grpSpLocks/>
          </p:cNvGrpSpPr>
          <p:nvPr/>
        </p:nvGrpSpPr>
        <p:grpSpPr bwMode="auto">
          <a:xfrm>
            <a:off x="4333875" y="836348"/>
            <a:ext cx="3794125" cy="1899708"/>
            <a:chOff x="6934200" y="618065"/>
            <a:chExt cx="6069980" cy="2279217"/>
          </a:xfrm>
        </p:grpSpPr>
        <p:sp>
          <p:nvSpPr>
            <p:cNvPr id="31" name="Oval 30"/>
            <p:cNvSpPr>
              <a:spLocks noChangeArrowheads="1"/>
            </p:cNvSpPr>
            <p:nvPr/>
          </p:nvSpPr>
          <p:spPr bwMode="auto">
            <a:xfrm flipH="1" flipV="1">
              <a:off x="12312101" y="1786243"/>
              <a:ext cx="692079" cy="611071"/>
            </a:xfrm>
            <a:prstGeom prst="ellipse">
              <a:avLst/>
            </a:prstGeom>
            <a:noFill/>
            <a:ln w="38100">
              <a:solidFill>
                <a:srgbClr val="F79646"/>
              </a:solidFill>
              <a:round/>
              <a:headEnd/>
              <a:tailEnd/>
            </a:ln>
            <a:effectLst>
              <a:outerShdw dist="35687" dir="3059966" rotWithShape="0">
                <a:srgbClr val="808080"/>
              </a:outerShdw>
            </a:effectLst>
          </p:spPr>
          <p:txBody>
            <a:bodyPr anchor="ctr"/>
            <a:lstStyle/>
            <a:p>
              <a:pPr algn="ctr" defTabSz="456724"/>
              <a:endParaRPr lang="en-US" dirty="0">
                <a:solidFill>
                  <a:srgbClr val="FF6600"/>
                </a:solidFill>
                <a:latin typeface="Calibri" pitchFamily="34" charset="0"/>
              </a:endParaRPr>
            </a:p>
          </p:txBody>
        </p:sp>
        <p:grpSp>
          <p:nvGrpSpPr>
            <p:cNvPr id="3" name="Group 51"/>
            <p:cNvGrpSpPr>
              <a:grpSpLocks/>
            </p:cNvGrpSpPr>
            <p:nvPr/>
          </p:nvGrpSpPr>
          <p:grpSpPr bwMode="auto">
            <a:xfrm>
              <a:off x="6934200" y="618065"/>
              <a:ext cx="5454093" cy="2279217"/>
              <a:chOff x="6934200" y="618065"/>
              <a:chExt cx="5454093" cy="2279217"/>
            </a:xfrm>
          </p:grpSpPr>
          <p:sp>
            <p:nvSpPr>
              <p:cNvPr id="26" name="Oval 25"/>
              <p:cNvSpPr>
                <a:spLocks noChangeArrowheads="1"/>
              </p:cNvSpPr>
              <p:nvPr/>
            </p:nvSpPr>
            <p:spPr bwMode="auto">
              <a:xfrm flipH="1" flipV="1">
                <a:off x="11696214" y="2286210"/>
                <a:ext cx="692079" cy="611072"/>
              </a:xfrm>
              <a:prstGeom prst="ellipse">
                <a:avLst/>
              </a:prstGeom>
              <a:noFill/>
              <a:ln w="38100">
                <a:solidFill>
                  <a:srgbClr val="F79646"/>
                </a:solidFill>
                <a:round/>
                <a:headEnd/>
                <a:tailEnd/>
              </a:ln>
              <a:effectLst>
                <a:outerShdw dist="35687" dir="3059966" rotWithShape="0">
                  <a:srgbClr val="808080"/>
                </a:outerShdw>
              </a:effectLst>
            </p:spPr>
            <p:txBody>
              <a:bodyPr anchor="ctr"/>
              <a:lstStyle/>
              <a:p>
                <a:pPr algn="ctr" defTabSz="456724"/>
                <a:endParaRPr lang="en-US" dirty="0">
                  <a:solidFill>
                    <a:srgbClr val="FF6600"/>
                  </a:solidFill>
                  <a:latin typeface="Calibri" pitchFamily="34" charset="0"/>
                </a:endParaRPr>
              </a:p>
            </p:txBody>
          </p:sp>
          <p:sp>
            <p:nvSpPr>
              <p:cNvPr id="28" name="Line Callout 2 27"/>
              <p:cNvSpPr>
                <a:spLocks/>
              </p:cNvSpPr>
              <p:nvPr/>
            </p:nvSpPr>
            <p:spPr bwMode="auto">
              <a:xfrm flipH="1" flipV="1">
                <a:off x="7313574" y="686314"/>
                <a:ext cx="2619108" cy="307917"/>
              </a:xfrm>
              <a:prstGeom prst="borderCallout2">
                <a:avLst>
                  <a:gd name="adj1" fmla="val 34986"/>
                  <a:gd name="adj2" fmla="val -866"/>
                  <a:gd name="adj3" fmla="val 8315"/>
                  <a:gd name="adj4" fmla="val -23417"/>
                  <a:gd name="adj5" fmla="val -292190"/>
                  <a:gd name="adj6" fmla="val -91972"/>
                </a:avLst>
              </a:prstGeom>
              <a:gradFill rotWithShape="1">
                <a:gsLst>
                  <a:gs pos="0">
                    <a:srgbClr val="FFEBDB"/>
                  </a:gs>
                  <a:gs pos="64999">
                    <a:srgbClr val="FFD0AA"/>
                  </a:gs>
                  <a:gs pos="100000">
                    <a:srgbClr val="FFBE86"/>
                  </a:gs>
                </a:gsLst>
                <a:lin ang="5400000" scaled="1"/>
              </a:gradFill>
              <a:ln w="38100">
                <a:solidFill>
                  <a:srgbClr val="F69240"/>
                </a:solidFill>
                <a:round/>
                <a:headEnd/>
                <a:tailEnd/>
              </a:ln>
              <a:effectLst>
                <a:outerShdw dist="20000" dir="5400000" rotWithShape="0">
                  <a:srgbClr val="808080">
                    <a:alpha val="37999"/>
                  </a:srgbClr>
                </a:outerShdw>
              </a:effectLst>
            </p:spPr>
            <p:txBody>
              <a:bodyPr/>
              <a:lstStyle/>
              <a:p>
                <a:endParaRPr lang="en-US"/>
              </a:p>
            </p:txBody>
          </p:sp>
          <p:cxnSp>
            <p:nvCxnSpPr>
              <p:cNvPr id="37" name="Straight Connector 36"/>
              <p:cNvCxnSpPr>
                <a:cxnSpLocks noChangeShapeType="1"/>
                <a:stCxn id="26" idx="5"/>
              </p:cNvCxnSpPr>
              <p:nvPr/>
            </p:nvCxnSpPr>
            <p:spPr bwMode="auto">
              <a:xfrm rot="16200000" flipV="1">
                <a:off x="10285135" y="862425"/>
                <a:ext cx="1455460" cy="1569877"/>
              </a:xfrm>
              <a:prstGeom prst="line">
                <a:avLst/>
              </a:prstGeom>
              <a:noFill/>
              <a:ln w="38100">
                <a:solidFill>
                  <a:srgbClr val="F79646"/>
                </a:solidFill>
                <a:round/>
                <a:headEnd/>
                <a:tailEnd/>
              </a:ln>
              <a:effectLst>
                <a:outerShdw dist="20000" dir="5400000" rotWithShape="0">
                  <a:srgbClr val="808080">
                    <a:alpha val="37999"/>
                  </a:srgbClr>
                </a:outerShdw>
              </a:effectLst>
            </p:spPr>
          </p:cxnSp>
          <p:sp>
            <p:nvSpPr>
              <p:cNvPr id="44058" name="Content Placeholder 10"/>
              <p:cNvSpPr txBox="1">
                <a:spLocks/>
              </p:cNvSpPr>
              <p:nvPr/>
            </p:nvSpPr>
            <p:spPr bwMode="auto">
              <a:xfrm>
                <a:off x="6934200" y="672039"/>
                <a:ext cx="1371600" cy="606425"/>
              </a:xfrm>
              <a:prstGeom prst="rect">
                <a:avLst/>
              </a:prstGeom>
              <a:noFill/>
              <a:ln w="9525">
                <a:noFill/>
                <a:miter lim="800000"/>
                <a:headEnd/>
                <a:tailEnd/>
              </a:ln>
            </p:spPr>
            <p:txBody>
              <a:bodyPr/>
              <a:lstStyle/>
              <a:p>
                <a:pPr algn="r">
                  <a:spcBef>
                    <a:spcPts val="420"/>
                  </a:spcBef>
                  <a:tabLst>
                    <a:tab pos="397828" algn="l"/>
                  </a:tabLst>
                </a:pPr>
                <a:r>
                  <a:rPr lang="en-US" sz="1000" dirty="0"/>
                  <a:t>100 + 15</a:t>
                </a:r>
              </a:p>
            </p:txBody>
          </p:sp>
          <p:sp>
            <p:nvSpPr>
              <p:cNvPr id="44059" name="Content Placeholder 10"/>
              <p:cNvSpPr txBox="1">
                <a:spLocks/>
              </p:cNvSpPr>
              <p:nvPr/>
            </p:nvSpPr>
            <p:spPr bwMode="auto">
              <a:xfrm>
                <a:off x="7772399" y="618065"/>
                <a:ext cx="2160282" cy="376548"/>
              </a:xfrm>
              <a:prstGeom prst="rect">
                <a:avLst/>
              </a:prstGeom>
              <a:noFill/>
              <a:ln w="9525">
                <a:noFill/>
                <a:miter lim="800000"/>
                <a:headEnd/>
                <a:tailEnd/>
              </a:ln>
            </p:spPr>
            <p:txBody>
              <a:bodyPr/>
              <a:lstStyle/>
              <a:p>
                <a:pPr algn="r">
                  <a:spcBef>
                    <a:spcPts val="420"/>
                  </a:spcBef>
                  <a:tabLst>
                    <a:tab pos="397828" algn="l"/>
                  </a:tabLst>
                </a:pPr>
                <a:r>
                  <a:rPr lang="en-US" sz="1400" dirty="0">
                    <a:solidFill>
                      <a:srgbClr val="000000"/>
                    </a:solidFill>
                  </a:rPr>
                  <a:t>=115 dB peak</a:t>
                </a:r>
              </a:p>
            </p:txBody>
          </p:sp>
        </p:grpSp>
      </p:grpSp>
      <p:sp>
        <p:nvSpPr>
          <p:cNvPr id="33" name="TextBox 32"/>
          <p:cNvSpPr txBox="1"/>
          <p:nvPr/>
        </p:nvSpPr>
        <p:spPr>
          <a:xfrm>
            <a:off x="609600" y="0"/>
            <a:ext cx="6400800" cy="523220"/>
          </a:xfrm>
          <a:prstGeom prst="rect">
            <a:avLst/>
          </a:prstGeom>
          <a:noFill/>
        </p:spPr>
        <p:txBody>
          <a:bodyPr wrap="square" rtlCol="0">
            <a:spAutoFit/>
          </a:bodyPr>
          <a:lstStyle/>
          <a:p>
            <a:r>
              <a:rPr lang="en-US" sz="2800" dirty="0" smtClean="0">
                <a:solidFill>
                  <a:srgbClr val="FFFF00"/>
                </a:solidFill>
              </a:rPr>
              <a:t>How do you know what’s safe?</a:t>
            </a:r>
            <a:endParaRPr lang="en-US" sz="2800" dirty="0">
              <a:solidFill>
                <a:srgbClr val="FFFF00"/>
              </a:solidFill>
            </a:endParaRPr>
          </a:p>
        </p:txBody>
      </p:sp>
      <p:cxnSp>
        <p:nvCxnSpPr>
          <p:cNvPr id="5" name="Straight Arrow Connector 4"/>
          <p:cNvCxnSpPr/>
          <p:nvPr/>
        </p:nvCxnSpPr>
        <p:spPr>
          <a:xfrm flipH="1">
            <a:off x="762000" y="3242733"/>
            <a:ext cx="342900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114800" y="3242733"/>
            <a:ext cx="76201" cy="25484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grpId="1" nodeType="clickEffect">
                                  <p:stCondLst>
                                    <p:cond delay="0"/>
                                  </p:stCondLst>
                                  <p:endCondLst>
                                    <p:cond evt="onNext" delay="0">
                                      <p:tgtEl>
                                        <p:sldTgt/>
                                      </p:tgtEl>
                                    </p:cond>
                                  </p:endCondLst>
                                  <p:childTnLst>
                                    <p:set>
                                      <p:cBhvr override="childStyle">
                                        <p:cTn id="6" dur="indefinite"/>
                                        <p:tgtEl>
                                          <p:spTgt spid="40968">
                                            <p:txEl>
                                              <p:pRg st="0" end="0"/>
                                            </p:txEl>
                                          </p:spTgt>
                                        </p:tgtEl>
                                        <p:attrNameLst>
                                          <p:attrName>style.fontStyle</p:attrName>
                                        </p:attrNameLst>
                                      </p:cBhvr>
                                      <p:to>
                                        <p:strVal val="normal"/>
                                      </p:to>
                                    </p:set>
                                    <p:set>
                                      <p:cBhvr override="childStyle">
                                        <p:cTn id="7" dur="indefinite"/>
                                        <p:tgtEl>
                                          <p:spTgt spid="40968">
                                            <p:txEl>
                                              <p:pRg st="0" end="0"/>
                                            </p:txEl>
                                          </p:spTgt>
                                        </p:tgtEl>
                                        <p:attrNameLst>
                                          <p:attrName>style.fontWeight</p:attrName>
                                        </p:attrNameLst>
                                      </p:cBhvr>
                                      <p:to>
                                        <p:strVal val="bold"/>
                                      </p:to>
                                    </p:set>
                                    <p:set>
                                      <p:cBhvr override="childStyle">
                                        <p:cTn id="8" dur="indefinite"/>
                                        <p:tgtEl>
                                          <p:spTgt spid="40968">
                                            <p:txEl>
                                              <p:pRg st="0" end="0"/>
                                            </p:txEl>
                                          </p:spTgt>
                                        </p:tgtEl>
                                        <p:attrNameLst>
                                          <p:attrName>style.textDecorationUnderline</p:attrName>
                                        </p:attrNameLst>
                                      </p:cBhvr>
                                      <p:to>
                                        <p:strVal val="false"/>
                                      </p:to>
                                    </p:set>
                                  </p:childTnLst>
                                </p:cTn>
                              </p:par>
                              <p:par>
                                <p:cTn id="9" presetID="3" presetClass="emph" presetSubtype="2" fill="hold" grpId="2" nodeType="withEffect">
                                  <p:stCondLst>
                                    <p:cond delay="0"/>
                                  </p:stCondLst>
                                  <p:childTnLst>
                                    <p:animClr clrSpc="rgb" dir="cw">
                                      <p:cBhvr override="childStyle">
                                        <p:cTn id="10" dur="500" fill="hold"/>
                                        <p:tgtEl>
                                          <p:spTgt spid="40968">
                                            <p:txEl>
                                              <p:pRg st="0" end="0"/>
                                            </p:txEl>
                                          </p:spTgt>
                                        </p:tgtEl>
                                        <p:attrNameLst>
                                          <p:attrName>style.color</p:attrName>
                                        </p:attrNameLst>
                                      </p:cBhvr>
                                      <p:to>
                                        <a:schemeClr val="bg1"/>
                                      </p:to>
                                    </p:animClr>
                                  </p:childTnLst>
                                </p:cTn>
                              </p:par>
                              <p:par>
                                <p:cTn id="11" presetID="4" presetClass="emph" presetSubtype="2" fill="hold" grpId="0" nodeType="withEffect">
                                  <p:stCondLst>
                                    <p:cond delay="0"/>
                                  </p:stCondLst>
                                  <p:childTnLst>
                                    <p:anim to="1.5" calcmode="lin" valueType="num">
                                      <p:cBhvr override="childStyle">
                                        <p:cTn id="12" dur="500" fill="hold"/>
                                        <p:tgtEl>
                                          <p:spTgt spid="40968">
                                            <p:txEl>
                                              <p:pRg st="0" end="0"/>
                                            </p:txEl>
                                          </p:spTgt>
                                        </p:tgtEl>
                                        <p:attrNameLst>
                                          <p:attrName>style.fontSize</p:attrName>
                                        </p:attrNameLst>
                                      </p:cBhvr>
                                    </p:anim>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build="p"/>
      <p:bldP spid="40968" grpId="1" build="p"/>
      <p:bldP spid="40968" grpId="2"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2884" r="20085"/>
          <a:stretch>
            <a:fillRect/>
          </a:stretch>
        </p:blipFill>
        <p:spPr bwMode="auto">
          <a:xfrm>
            <a:off x="-82378" y="0"/>
            <a:ext cx="8176437" cy="6858000"/>
          </a:xfrm>
          <a:prstGeom prst="rect">
            <a:avLst/>
          </a:prstGeom>
          <a:noFill/>
          <a:ln w="9525">
            <a:noFill/>
            <a:miter lim="800000"/>
            <a:headEnd/>
            <a:tailEnd/>
          </a:ln>
        </p:spPr>
      </p:pic>
      <p:cxnSp>
        <p:nvCxnSpPr>
          <p:cNvPr id="5" name="Straight Arrow Connector 4"/>
          <p:cNvCxnSpPr/>
          <p:nvPr/>
        </p:nvCxnSpPr>
        <p:spPr>
          <a:xfrm>
            <a:off x="6705600" y="685800"/>
            <a:ext cx="12954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26571" y="159657"/>
            <a:ext cx="7522029" cy="2278743"/>
            <a:chOff x="326571" y="159657"/>
            <a:chExt cx="7522029" cy="2278743"/>
          </a:xfrm>
        </p:grpSpPr>
        <p:sp>
          <p:nvSpPr>
            <p:cNvPr id="3" name="TextBox 2"/>
            <p:cNvSpPr txBox="1"/>
            <p:nvPr/>
          </p:nvSpPr>
          <p:spPr>
            <a:xfrm>
              <a:off x="326571" y="159657"/>
              <a:ext cx="6858000" cy="923330"/>
            </a:xfrm>
            <a:prstGeom prst="rect">
              <a:avLst/>
            </a:prstGeom>
            <a:solidFill>
              <a:schemeClr val="bg1"/>
            </a:solidFill>
          </p:spPr>
          <p:txBody>
            <a:bodyPr wrap="square" rtlCol="0">
              <a:spAutoFit/>
            </a:bodyPr>
            <a:lstStyle/>
            <a:p>
              <a:r>
                <a:rPr lang="en-US" dirty="0" smtClean="0"/>
                <a:t>My wife Gail  obtained 3</a:t>
              </a:r>
              <a:r>
                <a:rPr lang="en-US" baseline="30000" dirty="0" smtClean="0"/>
                <a:t>rd</a:t>
              </a:r>
              <a:r>
                <a:rPr lang="en-US" dirty="0" smtClean="0"/>
                <a:t> row seats for us at a Paul McCartney concert in Chicago’s Wrigley field.  We took a Sound Level meter, ER200 Dosimeter, </a:t>
              </a:r>
              <a:r>
                <a:rPr lang="en-US" b="1" dirty="0" smtClean="0"/>
                <a:t>and, of course, ER20 earplugs</a:t>
              </a:r>
              <a:r>
                <a:rPr lang="en-US" dirty="0" smtClean="0"/>
                <a:t>.</a:t>
              </a:r>
              <a:endParaRPr lang="en-US" dirty="0"/>
            </a:p>
          </p:txBody>
        </p:sp>
        <p:sp>
          <p:nvSpPr>
            <p:cNvPr id="7" name="TextBox 6"/>
            <p:cNvSpPr txBox="1"/>
            <p:nvPr/>
          </p:nvSpPr>
          <p:spPr>
            <a:xfrm>
              <a:off x="381000" y="1730514"/>
              <a:ext cx="7467600" cy="707886"/>
            </a:xfrm>
            <a:prstGeom prst="rect">
              <a:avLst/>
            </a:prstGeom>
            <a:solidFill>
              <a:schemeClr val="bg1"/>
            </a:solidFill>
          </p:spPr>
          <p:txBody>
            <a:bodyPr wrap="square" rtlCol="0">
              <a:spAutoFit/>
            </a:bodyPr>
            <a:lstStyle/>
            <a:p>
              <a:r>
                <a:rPr lang="en-US" sz="2000" b="1" dirty="0" smtClean="0"/>
                <a:t>  I measured 210 X the allowable does:  In other words, 210 days of safe exposure (85 </a:t>
              </a:r>
              <a:r>
                <a:rPr lang="en-US" sz="2000" b="1" dirty="0" err="1" smtClean="0"/>
                <a:t>dBA</a:t>
              </a:r>
              <a:r>
                <a:rPr lang="en-US" sz="2000" b="1" dirty="0" smtClean="0"/>
                <a:t> for 8 hours)  crammed into 2.4 hours!</a:t>
              </a:r>
              <a:endParaRPr lang="en-US" sz="2000" b="1" dirty="0"/>
            </a:p>
          </p:txBody>
        </p:sp>
      </p:grpSp>
      <p:sp>
        <p:nvSpPr>
          <p:cNvPr id="8" name="Rectangle 7"/>
          <p:cNvSpPr/>
          <p:nvPr/>
        </p:nvSpPr>
        <p:spPr>
          <a:xfrm>
            <a:off x="7543800" y="3200400"/>
            <a:ext cx="457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 y="304800"/>
            <a:ext cx="8610600" cy="6709529"/>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chemeClr val="bg1"/>
                </a:solidFill>
              </a:rPr>
              <a:t>Etymotic Research, the company I founded</a:t>
            </a:r>
          </a:p>
          <a:p>
            <a:pPr algn="ctr">
              <a:spcBef>
                <a:spcPct val="50000"/>
              </a:spcBef>
            </a:pPr>
            <a:r>
              <a:rPr lang="en-US" sz="2800" b="1" dirty="0">
                <a:solidFill>
                  <a:schemeClr val="bg1"/>
                </a:solidFill>
              </a:rPr>
              <a:t>was devoted to </a:t>
            </a:r>
            <a:r>
              <a:rPr lang="en-US" sz="2800" b="1" dirty="0" smtClean="0">
                <a:solidFill>
                  <a:schemeClr val="bg1"/>
                </a:solidFill>
              </a:rPr>
              <a:t>developing products to:</a:t>
            </a:r>
          </a:p>
          <a:p>
            <a:pPr marL="1081088" indent="-515938">
              <a:spcBef>
                <a:spcPct val="50000"/>
              </a:spcBef>
              <a:buFont typeface="Wingdings" pitchFamily="2" charset="2"/>
              <a:buChar char="Ø"/>
            </a:pPr>
            <a:r>
              <a:rPr lang="en-US" sz="2800" b="1" dirty="0" smtClean="0">
                <a:solidFill>
                  <a:schemeClr val="bg1"/>
                </a:solidFill>
              </a:rPr>
              <a:t>Help those with hearing loss</a:t>
            </a:r>
          </a:p>
          <a:p>
            <a:pPr marL="1081088" indent="-515938">
              <a:spcBef>
                <a:spcPct val="50000"/>
              </a:spcBef>
              <a:buFont typeface="Wingdings" pitchFamily="2" charset="2"/>
              <a:buChar char="Ø"/>
            </a:pPr>
            <a:r>
              <a:rPr lang="en-US" sz="2800" b="1" dirty="0" smtClean="0">
                <a:solidFill>
                  <a:schemeClr val="bg1"/>
                </a:solidFill>
              </a:rPr>
              <a:t>Help prevent hearing loss</a:t>
            </a:r>
          </a:p>
          <a:p>
            <a:pPr marL="1081088" indent="-515938">
              <a:spcBef>
                <a:spcPct val="50000"/>
              </a:spcBef>
              <a:buFont typeface="Wingdings" pitchFamily="2" charset="2"/>
              <a:buChar char="Ø"/>
            </a:pPr>
            <a:r>
              <a:rPr lang="en-US" sz="2800" b="1" dirty="0" smtClean="0">
                <a:solidFill>
                  <a:schemeClr val="bg1"/>
                </a:solidFill>
              </a:rPr>
              <a:t>Help measure hearing </a:t>
            </a:r>
          </a:p>
          <a:p>
            <a:pPr marL="1081088" indent="-515938">
              <a:spcBef>
                <a:spcPct val="50000"/>
              </a:spcBef>
              <a:buFont typeface="Wingdings" pitchFamily="2" charset="2"/>
              <a:buChar char="Ø"/>
            </a:pPr>
            <a:r>
              <a:rPr lang="en-US" sz="2800" b="1" dirty="0" smtClean="0">
                <a:solidFill>
                  <a:schemeClr val="bg1"/>
                </a:solidFill>
              </a:rPr>
              <a:t>Help make listening more fun</a:t>
            </a:r>
          </a:p>
          <a:p>
            <a:pPr marL="1081088" indent="-515938">
              <a:spcBef>
                <a:spcPct val="50000"/>
              </a:spcBef>
              <a:buFont typeface="Wingdings" pitchFamily="2" charset="2"/>
              <a:buChar char="Ø"/>
            </a:pPr>
            <a:endParaRPr lang="en-US" sz="2000" b="1" dirty="0" smtClean="0">
              <a:solidFill>
                <a:schemeClr val="bg1"/>
              </a:solidFill>
            </a:endParaRPr>
          </a:p>
          <a:p>
            <a:pPr algn="ctr">
              <a:spcBef>
                <a:spcPts val="600"/>
              </a:spcBef>
            </a:pPr>
            <a:r>
              <a:rPr lang="en-US" b="1" dirty="0" smtClean="0">
                <a:solidFill>
                  <a:schemeClr val="bg1"/>
                </a:solidFill>
              </a:rPr>
              <a:t>In the last 33 years, Etymotic has produced:</a:t>
            </a:r>
            <a:endParaRPr lang="en-US" b="1" dirty="0">
              <a:solidFill>
                <a:schemeClr val="bg1"/>
              </a:solidFill>
            </a:endParaRPr>
          </a:p>
          <a:p>
            <a:pPr marL="565150" indent="-565150" algn="ctr">
              <a:spcBef>
                <a:spcPts val="600"/>
              </a:spcBef>
            </a:pPr>
            <a:r>
              <a:rPr lang="en-US" b="1" dirty="0" smtClean="0">
                <a:solidFill>
                  <a:schemeClr val="bg1"/>
                </a:solidFill>
              </a:rPr>
              <a:t>110 U.S. Patents</a:t>
            </a:r>
          </a:p>
          <a:p>
            <a:pPr marL="565150" indent="-565150" algn="ctr">
              <a:spcBef>
                <a:spcPts val="600"/>
              </a:spcBef>
            </a:pPr>
            <a:r>
              <a:rPr lang="en-US" b="1" dirty="0" smtClean="0">
                <a:solidFill>
                  <a:schemeClr val="bg1"/>
                </a:solidFill>
              </a:rPr>
              <a:t>85 Scientific Papers and 21 Book Chapters</a:t>
            </a:r>
          </a:p>
          <a:p>
            <a:pPr marL="565150" indent="-565150" algn="ctr">
              <a:spcBef>
                <a:spcPts val="600"/>
              </a:spcBef>
            </a:pPr>
            <a:r>
              <a:rPr lang="en-US" b="1" dirty="0" smtClean="0">
                <a:solidFill>
                  <a:schemeClr val="bg1"/>
                </a:solidFill>
              </a:rPr>
              <a:t>and 30 generations of new products</a:t>
            </a:r>
          </a:p>
          <a:p>
            <a:pPr marL="565150" indent="-565150" algn="ctr">
              <a:spcBef>
                <a:spcPts val="1000"/>
              </a:spcBef>
            </a:pPr>
            <a:r>
              <a:rPr lang="en-US" sz="1500" b="1" dirty="0" smtClean="0">
                <a:solidFill>
                  <a:schemeClr val="bg1"/>
                </a:solidFill>
                <a:latin typeface="+mj-lt"/>
              </a:rPr>
              <a:t>Crain’s Chicago  Business rated Etymotic in the top 25 of 400 Innovative companies in Chicago Area</a:t>
            </a:r>
          </a:p>
          <a:p>
            <a:pPr marL="565150" indent="-565150" algn="ctr">
              <a:spcBef>
                <a:spcPts val="1000"/>
              </a:spcBef>
            </a:pPr>
            <a:endParaRPr lang="en-US" sz="1500" b="1" dirty="0" smtClean="0">
              <a:solidFill>
                <a:schemeClr val="bg1"/>
              </a:solidFill>
              <a:latin typeface="+mj-lt"/>
            </a:endParaRPr>
          </a:p>
          <a:p>
            <a:pPr marL="565150" indent="-565150" algn="ctr">
              <a:spcBef>
                <a:spcPts val="1000"/>
              </a:spcBef>
            </a:pPr>
            <a:endParaRPr lang="en-US" sz="1500" b="1" dirty="0">
              <a:solidFill>
                <a:schemeClr val="bg1"/>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634734"/>
            <a:ext cx="9144000" cy="5550694"/>
            <a:chOff x="0" y="634734"/>
            <a:chExt cx="9144000" cy="5550694"/>
          </a:xfrm>
        </p:grpSpPr>
        <p:pic>
          <p:nvPicPr>
            <p:cNvPr id="2" name="Picture 1"/>
            <p:cNvPicPr>
              <a:picLocks noChangeAspect="1"/>
            </p:cNvPicPr>
            <p:nvPr/>
          </p:nvPicPr>
          <p:blipFill>
            <a:blip r:embed="rId2"/>
            <a:stretch>
              <a:fillRect/>
            </a:stretch>
          </p:blipFill>
          <p:spPr>
            <a:xfrm>
              <a:off x="0" y="634734"/>
              <a:ext cx="9144000" cy="5550694"/>
            </a:xfrm>
            <a:prstGeom prst="rect">
              <a:avLst/>
            </a:prstGeom>
          </p:spPr>
        </p:pic>
        <p:sp>
          <p:nvSpPr>
            <p:cNvPr id="6" name="TextBox 5"/>
            <p:cNvSpPr txBox="1"/>
            <p:nvPr/>
          </p:nvSpPr>
          <p:spPr>
            <a:xfrm>
              <a:off x="3827868" y="3907547"/>
              <a:ext cx="681070" cy="292388"/>
            </a:xfrm>
            <a:prstGeom prst="rect">
              <a:avLst/>
            </a:prstGeom>
            <a:noFill/>
          </p:spPr>
          <p:txBody>
            <a:bodyPr wrap="square" rtlCol="0">
              <a:spAutoFit/>
            </a:bodyPr>
            <a:lstStyle/>
            <a:p>
              <a:r>
                <a:rPr lang="en-US" sz="1300" b="1" dirty="0" smtClean="0"/>
                <a:t>108 ! !</a:t>
              </a:r>
              <a:endParaRPr lang="en-US" sz="1300" b="1" dirty="0"/>
            </a:p>
          </p:txBody>
        </p:sp>
      </p:grpSp>
    </p:spTree>
    <p:extLst>
      <p:ext uri="{BB962C8B-B14F-4D97-AF65-F5344CB8AC3E}">
        <p14:creationId xmlns:p14="http://schemas.microsoft.com/office/powerpoint/2010/main" val="4196147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ossimeter_hehs.psd"/>
          <p:cNvPicPr>
            <a:picLocks noChangeAspect="1"/>
          </p:cNvPicPr>
          <p:nvPr/>
        </p:nvPicPr>
        <p:blipFill>
          <a:blip r:embed="rId3" cstate="print"/>
          <a:srcRect r="58205" b="17398"/>
          <a:stretch>
            <a:fillRect/>
          </a:stretch>
        </p:blipFill>
        <p:spPr bwMode="auto">
          <a:xfrm rot="777197">
            <a:off x="272092" y="570290"/>
            <a:ext cx="2224733" cy="4719893"/>
          </a:xfrm>
          <a:prstGeom prst="rect">
            <a:avLst/>
          </a:prstGeom>
          <a:noFill/>
          <a:ln w="9525">
            <a:noFill/>
            <a:miter lim="800000"/>
            <a:headEnd/>
            <a:tailEnd/>
          </a:ln>
        </p:spPr>
      </p:pic>
      <p:sp>
        <p:nvSpPr>
          <p:cNvPr id="35" name="TextBox 34"/>
          <p:cNvSpPr txBox="1"/>
          <p:nvPr/>
        </p:nvSpPr>
        <p:spPr>
          <a:xfrm>
            <a:off x="2438400" y="152400"/>
            <a:ext cx="4267200" cy="461665"/>
          </a:xfrm>
          <a:prstGeom prst="rect">
            <a:avLst/>
          </a:prstGeom>
          <a:noFill/>
        </p:spPr>
        <p:txBody>
          <a:bodyPr wrap="square" rtlCol="0">
            <a:spAutoFit/>
          </a:bodyPr>
          <a:lstStyle/>
          <a:p>
            <a:r>
              <a:rPr lang="en-US" sz="2400" dirty="0" smtClean="0">
                <a:solidFill>
                  <a:srgbClr val="FFFF00"/>
                </a:solidFill>
              </a:rPr>
              <a:t>How can you know what is safe?</a:t>
            </a:r>
            <a:endParaRPr lang="en-US" sz="2400" dirty="0">
              <a:solidFill>
                <a:srgbClr val="FFFF00"/>
              </a:solidFill>
            </a:endParaRPr>
          </a:p>
        </p:txBody>
      </p:sp>
      <p:sp>
        <p:nvSpPr>
          <p:cNvPr id="36" name="TextBox 35"/>
          <p:cNvSpPr txBox="1"/>
          <p:nvPr/>
        </p:nvSpPr>
        <p:spPr>
          <a:xfrm>
            <a:off x="533400" y="5715000"/>
            <a:ext cx="2514600" cy="461665"/>
          </a:xfrm>
          <a:prstGeom prst="rect">
            <a:avLst/>
          </a:prstGeom>
          <a:noFill/>
        </p:spPr>
        <p:txBody>
          <a:bodyPr wrap="square" rtlCol="0">
            <a:spAutoFit/>
          </a:bodyPr>
          <a:lstStyle/>
          <a:p>
            <a:r>
              <a:rPr lang="en-US" sz="2400" dirty="0" smtClean="0">
                <a:solidFill>
                  <a:srgbClr val="FFFF00"/>
                </a:solidFill>
              </a:rPr>
              <a:t>Sound level meter</a:t>
            </a:r>
            <a:endParaRPr lang="en-US" sz="2400" dirty="0">
              <a:solidFill>
                <a:srgbClr val="FFFF00"/>
              </a:solidFill>
            </a:endParaRPr>
          </a:p>
        </p:txBody>
      </p:sp>
      <p:sp>
        <p:nvSpPr>
          <p:cNvPr id="38" name="TextBox 37"/>
          <p:cNvSpPr txBox="1"/>
          <p:nvPr/>
        </p:nvSpPr>
        <p:spPr>
          <a:xfrm>
            <a:off x="4419600" y="5360084"/>
            <a:ext cx="2209800" cy="830997"/>
          </a:xfrm>
          <a:prstGeom prst="rect">
            <a:avLst/>
          </a:prstGeom>
          <a:noFill/>
        </p:spPr>
        <p:txBody>
          <a:bodyPr wrap="square" rtlCol="0">
            <a:spAutoFit/>
          </a:bodyPr>
          <a:lstStyle/>
          <a:p>
            <a:r>
              <a:rPr lang="en-US" sz="2400" dirty="0" smtClean="0">
                <a:solidFill>
                  <a:srgbClr val="FFFF00"/>
                </a:solidFill>
              </a:rPr>
              <a:t>Personal Noise  Dosimeter</a:t>
            </a:r>
            <a:endParaRPr lang="en-US" sz="2400" dirty="0">
              <a:solidFill>
                <a:srgbClr val="FFFF00"/>
              </a:solidFill>
            </a:endParaRPr>
          </a:p>
        </p:txBody>
      </p:sp>
      <p:pic>
        <p:nvPicPr>
          <p:cNvPr id="2050" name="Picture 2"/>
          <p:cNvPicPr>
            <a:picLocks noChangeAspect="1" noChangeArrowheads="1"/>
          </p:cNvPicPr>
          <p:nvPr/>
        </p:nvPicPr>
        <p:blipFill>
          <a:blip r:embed="rId4" cstate="print"/>
          <a:srcRect l="53250" t="23519" r="18250" b="41638"/>
          <a:stretch>
            <a:fillRect/>
          </a:stretch>
        </p:blipFill>
        <p:spPr bwMode="auto">
          <a:xfrm>
            <a:off x="4419600" y="3318726"/>
            <a:ext cx="1828800" cy="120315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0s\pix\tale of two brothers 11.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914400" y="-4674"/>
            <a:ext cx="7391400" cy="461665"/>
          </a:xfrm>
          <a:prstGeom prst="rect">
            <a:avLst/>
          </a:prstGeom>
          <a:noFill/>
        </p:spPr>
        <p:txBody>
          <a:bodyPr wrap="square" rtlCol="0">
            <a:spAutoFit/>
          </a:bodyPr>
          <a:lstStyle/>
          <a:p>
            <a:r>
              <a:rPr lang="en-US" sz="2400" b="1" dirty="0" smtClean="0">
                <a:solidFill>
                  <a:schemeClr val="bg1"/>
                </a:solidFill>
              </a:rPr>
              <a:t>What happens when exceed the limits  year after year?</a:t>
            </a:r>
            <a:endParaRPr lang="en-US" sz="2400" b="1" dirty="0">
              <a:solidFill>
                <a:schemeClr val="bg1"/>
              </a:solidFill>
            </a:endParaRPr>
          </a:p>
        </p:txBody>
      </p:sp>
      <p:sp>
        <p:nvSpPr>
          <p:cNvPr id="5" name="TextBox 4"/>
          <p:cNvSpPr txBox="1"/>
          <p:nvPr/>
        </p:nvSpPr>
        <p:spPr>
          <a:xfrm>
            <a:off x="1447801" y="3276600"/>
            <a:ext cx="1828799" cy="830997"/>
          </a:xfrm>
          <a:prstGeom prst="rect">
            <a:avLst/>
          </a:prstGeom>
          <a:solidFill>
            <a:schemeClr val="bg1"/>
          </a:solidFill>
        </p:spPr>
        <p:txBody>
          <a:bodyPr wrap="square" rtlCol="0">
            <a:spAutoFit/>
          </a:bodyPr>
          <a:lstStyle/>
          <a:p>
            <a:r>
              <a:rPr lang="en-US" sz="1600" dirty="0" smtClean="0">
                <a:solidFill>
                  <a:srgbClr val="FF0000"/>
                </a:solidFill>
              </a:rPr>
              <a:t>Almost the identical audiogram of Prof. </a:t>
            </a:r>
            <a:r>
              <a:rPr lang="en-US" sz="1600" dirty="0" err="1" smtClean="0">
                <a:solidFill>
                  <a:srgbClr val="FF0000"/>
                </a:solidFill>
              </a:rPr>
              <a:t>Menghini</a:t>
            </a:r>
            <a:endParaRPr lang="en-US" sz="1600" dirty="0">
              <a:solidFill>
                <a:srgbClr val="FF0000"/>
              </a:solidFill>
            </a:endParaRPr>
          </a:p>
        </p:txBody>
      </p:sp>
      <p:grpSp>
        <p:nvGrpSpPr>
          <p:cNvPr id="8" name="Group 7"/>
          <p:cNvGrpSpPr/>
          <p:nvPr/>
        </p:nvGrpSpPr>
        <p:grpSpPr>
          <a:xfrm>
            <a:off x="3429000" y="4950023"/>
            <a:ext cx="5410200" cy="310754"/>
            <a:chOff x="3429000" y="4950023"/>
            <a:chExt cx="5410200" cy="310754"/>
          </a:xfrm>
        </p:grpSpPr>
        <p:sp>
          <p:nvSpPr>
            <p:cNvPr id="6" name="TextBox 5"/>
            <p:cNvSpPr txBox="1"/>
            <p:nvPr/>
          </p:nvSpPr>
          <p:spPr>
            <a:xfrm>
              <a:off x="3429000" y="4953000"/>
              <a:ext cx="1295400" cy="307777"/>
            </a:xfrm>
            <a:prstGeom prst="rect">
              <a:avLst/>
            </a:prstGeom>
            <a:noFill/>
          </p:spPr>
          <p:txBody>
            <a:bodyPr wrap="square" rtlCol="0">
              <a:spAutoFit/>
            </a:bodyPr>
            <a:lstStyle/>
            <a:p>
              <a:r>
                <a:rPr lang="en-US" sz="1400" b="1" dirty="0" smtClean="0">
                  <a:solidFill>
                    <a:schemeClr val="bg1">
                      <a:lumMod val="95000"/>
                    </a:schemeClr>
                  </a:solidFill>
                </a:rPr>
                <a:t>(17 year ago)</a:t>
              </a:r>
              <a:endParaRPr lang="en-US" sz="1400" b="1" dirty="0">
                <a:solidFill>
                  <a:schemeClr val="bg1">
                    <a:lumMod val="95000"/>
                  </a:schemeClr>
                </a:solidFill>
              </a:endParaRPr>
            </a:p>
          </p:txBody>
        </p:sp>
        <p:sp>
          <p:nvSpPr>
            <p:cNvPr id="7" name="TextBox 6"/>
            <p:cNvSpPr txBox="1"/>
            <p:nvPr/>
          </p:nvSpPr>
          <p:spPr>
            <a:xfrm>
              <a:off x="7543800" y="4950023"/>
              <a:ext cx="1295400" cy="307777"/>
            </a:xfrm>
            <a:prstGeom prst="rect">
              <a:avLst/>
            </a:prstGeom>
            <a:noFill/>
          </p:spPr>
          <p:txBody>
            <a:bodyPr wrap="square" rtlCol="0">
              <a:spAutoFit/>
            </a:bodyPr>
            <a:lstStyle/>
            <a:p>
              <a:r>
                <a:rPr lang="en-US" sz="1400" b="1" dirty="0" smtClean="0">
                  <a:solidFill>
                    <a:schemeClr val="bg1">
                      <a:lumMod val="95000"/>
                    </a:schemeClr>
                  </a:solidFill>
                </a:rPr>
                <a:t>(17 year ago)</a:t>
              </a:r>
              <a:endParaRPr lang="en-US" sz="1400" b="1" dirty="0">
                <a:solidFill>
                  <a:schemeClr val="bg1">
                    <a:lumMod val="95000"/>
                  </a:schemeClr>
                </a:solidFill>
              </a:endParaRPr>
            </a:p>
          </p:txBody>
        </p:sp>
      </p:grpSp>
      <p:pic>
        <p:nvPicPr>
          <p:cNvPr id="9" name="MenghiniDoubleD.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2514600" y="2620962"/>
            <a:ext cx="503238" cy="503238"/>
          </a:xfrm>
          <a:prstGeom prst="rect">
            <a:avLst/>
          </a:prstGeom>
        </p:spPr>
      </p:pic>
      <p:pic>
        <p:nvPicPr>
          <p:cNvPr id="10" name="MCKBattleHymn.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8" cstate="print"/>
          <a:stretch>
            <a:fillRect/>
          </a:stretch>
        </p:blipFill>
        <p:spPr>
          <a:xfrm>
            <a:off x="6629400" y="3048000"/>
            <a:ext cx="685800" cy="685800"/>
          </a:xfrm>
          <a:prstGeom prst="rect">
            <a:avLst/>
          </a:prstGeom>
        </p:spPr>
      </p:pic>
      <p:sp>
        <p:nvSpPr>
          <p:cNvPr id="12" name="TextBox 11"/>
          <p:cNvSpPr txBox="1"/>
          <p:nvPr/>
        </p:nvSpPr>
        <p:spPr>
          <a:xfrm>
            <a:off x="6248400" y="6550223"/>
            <a:ext cx="2590800" cy="307777"/>
          </a:xfrm>
          <a:prstGeom prst="rect">
            <a:avLst/>
          </a:prstGeom>
          <a:noFill/>
        </p:spPr>
        <p:txBody>
          <a:bodyPr wrap="square" rtlCol="0">
            <a:spAutoFit/>
          </a:bodyPr>
          <a:lstStyle/>
          <a:p>
            <a:r>
              <a:rPr lang="en-US" sz="1400" b="1" dirty="0" smtClean="0">
                <a:solidFill>
                  <a:schemeClr val="bg1">
                    <a:lumMod val="95000"/>
                  </a:schemeClr>
                </a:solidFill>
              </a:rPr>
              <a:t>(Old slide – Now 108 patents)</a:t>
            </a:r>
            <a:endParaRPr lang="en-US" sz="1400" b="1" dirty="0">
              <a:solidFill>
                <a:schemeClr val="bg1">
                  <a:lumMod val="95000"/>
                </a:schemeClr>
              </a:solidFill>
            </a:endParaRPr>
          </a:p>
        </p:txBody>
      </p:sp>
      <p:sp>
        <p:nvSpPr>
          <p:cNvPr id="13" name="TextBox 12"/>
          <p:cNvSpPr txBox="1"/>
          <p:nvPr/>
        </p:nvSpPr>
        <p:spPr>
          <a:xfrm>
            <a:off x="1968500" y="6502400"/>
            <a:ext cx="3124200" cy="307777"/>
          </a:xfrm>
          <a:prstGeom prst="rect">
            <a:avLst/>
          </a:prstGeom>
          <a:noFill/>
        </p:spPr>
        <p:txBody>
          <a:bodyPr wrap="square" rtlCol="0">
            <a:spAutoFit/>
          </a:bodyPr>
          <a:lstStyle/>
          <a:p>
            <a:r>
              <a:rPr lang="en-US" sz="1400" b="1" dirty="0" smtClean="0">
                <a:solidFill>
                  <a:schemeClr val="bg1">
                    <a:lumMod val="95000"/>
                  </a:schemeClr>
                </a:solidFill>
                <a:latin typeface="Arial Narrow" pitchFamily="34" charset="0"/>
              </a:rPr>
              <a:t>(But his patents are worth $1 Billion)</a:t>
            </a:r>
            <a:endParaRPr lang="en-US" sz="1400" b="1" dirty="0">
              <a:solidFill>
                <a:schemeClr val="bg1">
                  <a:lumMod val="95000"/>
                </a:schemeClr>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041" fill="hold"/>
                                        <p:tgtEl>
                                          <p:spTgt spid="9"/>
                                        </p:tgtEl>
                                      </p:cBhvr>
                                    </p:cmd>
                                  </p:childTnLst>
                                </p:cTn>
                              </p:par>
                            </p:childTnLst>
                          </p:cTn>
                        </p:par>
                      </p:childTnLst>
                    </p:cTn>
                  </p:par>
                </p:childTnLst>
              </p:cTn>
              <p:nextCondLst>
                <p:cond evt="onClick" delay="0">
                  <p:tgtEl>
                    <p:spTgt spid="9"/>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807" fill="hold"/>
                                        <p:tgtEl>
                                          <p:spTgt spid="10"/>
                                        </p:tgtEl>
                                      </p:cBhvr>
                                    </p:cmd>
                                  </p:childTnLst>
                                </p:cTn>
                              </p:par>
                            </p:childTnLst>
                          </p:cTn>
                        </p:par>
                      </p:childTnLst>
                    </p:cTn>
                  </p:par>
                </p:childTnLst>
              </p:cTn>
              <p:nextCondLst>
                <p:cond evt="onClick" delay="0">
                  <p:tgtEl>
                    <p:spTgt spid="10"/>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270867" y="254000"/>
            <a:ext cx="6872883" cy="469636"/>
          </a:xfrm>
        </p:spPr>
        <p:txBody>
          <a:bodyPr>
            <a:normAutofit fontScale="90000"/>
          </a:bodyPr>
          <a:lstStyle/>
          <a:p>
            <a:pPr eaLnBrk="1" hangingPunct="1"/>
            <a:r>
              <a:rPr lang="en-US" smtClean="0">
                <a:latin typeface="Arial" pitchFamily="34" charset="0"/>
                <a:cs typeface="Arial" pitchFamily="34" charset="0"/>
              </a:rPr>
              <a:t>How We Hear</a:t>
            </a:r>
          </a:p>
        </p:txBody>
      </p:sp>
      <p:pic>
        <p:nvPicPr>
          <p:cNvPr id="3" name="Picture 2" descr="Ear_Inards_raw.jpg"/>
          <p:cNvPicPr>
            <a:picLocks noChangeAspect="1"/>
          </p:cNvPicPr>
          <p:nvPr/>
        </p:nvPicPr>
        <p:blipFill>
          <a:blip r:embed="rId3" cstate="print"/>
          <a:srcRect/>
          <a:stretch>
            <a:fillRect/>
          </a:stretch>
        </p:blipFill>
        <p:spPr bwMode="auto">
          <a:xfrm>
            <a:off x="3048000" y="932657"/>
            <a:ext cx="5715000" cy="4992688"/>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15364" name="Picture 4" descr="2133"/>
          <p:cNvPicPr>
            <a:picLocks noChangeAspect="1" noChangeArrowheads="1"/>
          </p:cNvPicPr>
          <p:nvPr/>
        </p:nvPicPr>
        <p:blipFill>
          <a:blip r:embed="rId4" cstate="print"/>
          <a:srcRect/>
          <a:stretch>
            <a:fillRect/>
          </a:stretch>
        </p:blipFill>
        <p:spPr bwMode="auto">
          <a:xfrm>
            <a:off x="222250" y="918104"/>
            <a:ext cx="2619375" cy="2393157"/>
          </a:xfrm>
          <a:prstGeom prst="rect">
            <a:avLst/>
          </a:prstGeom>
          <a:noFill/>
          <a:ln w="9525">
            <a:noFill/>
            <a:miter lim="800000"/>
            <a:headEnd/>
            <a:tailEnd/>
          </a:ln>
        </p:spPr>
      </p:pic>
      <p:sp>
        <p:nvSpPr>
          <p:cNvPr id="15365" name="Rectangle 6"/>
          <p:cNvSpPr>
            <a:spLocks noChangeArrowheads="1"/>
          </p:cNvSpPr>
          <p:nvPr/>
        </p:nvSpPr>
        <p:spPr bwMode="auto">
          <a:xfrm>
            <a:off x="2295922" y="1881187"/>
            <a:ext cx="240109" cy="190500"/>
          </a:xfrm>
          <a:prstGeom prst="rect">
            <a:avLst/>
          </a:prstGeom>
          <a:noFill/>
          <a:ln w="28575">
            <a:solidFill>
              <a:srgbClr val="FF0000"/>
            </a:solidFill>
            <a:miter lim="800000"/>
            <a:headEnd/>
            <a:tailEnd/>
          </a:ln>
        </p:spPr>
        <p:txBody>
          <a:bodyPr wrap="none" lIns="64008" tIns="32004" rIns="64008" bIns="32004" anchor="ctr"/>
          <a:lstStyle/>
          <a:p>
            <a:endParaRPr lang="en-US"/>
          </a:p>
        </p:txBody>
      </p:sp>
      <p:sp>
        <p:nvSpPr>
          <p:cNvPr id="15366" name="Line 7"/>
          <p:cNvSpPr>
            <a:spLocks noChangeShapeType="1"/>
          </p:cNvSpPr>
          <p:nvPr/>
        </p:nvSpPr>
        <p:spPr bwMode="auto">
          <a:xfrm>
            <a:off x="2536031" y="2071688"/>
            <a:ext cx="511969" cy="214313"/>
          </a:xfrm>
          <a:prstGeom prst="line">
            <a:avLst/>
          </a:prstGeom>
          <a:noFill/>
          <a:ln w="57150">
            <a:solidFill>
              <a:srgbClr val="FF0000"/>
            </a:solidFill>
            <a:round/>
            <a:headEnd/>
            <a:tailEnd type="triangle" w="med" len="med"/>
          </a:ln>
        </p:spPr>
        <p:txBody>
          <a:bodyPr lIns="64008" tIns="32004" rIns="64008" bIns="32004"/>
          <a:lstStyle/>
          <a:p>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E:\papers\nihl\spaggettiHairCellwoTextDSC01365.JPG"/>
          <p:cNvPicPr>
            <a:picLocks noChangeAspect="1" noChangeArrowheads="1"/>
          </p:cNvPicPr>
          <p:nvPr/>
        </p:nvPicPr>
        <p:blipFill>
          <a:blip r:embed="rId2" cstate="print"/>
          <a:srcRect/>
          <a:stretch>
            <a:fillRect/>
          </a:stretch>
        </p:blipFill>
        <p:spPr bwMode="auto">
          <a:xfrm>
            <a:off x="1371600" y="1371600"/>
            <a:ext cx="6858000" cy="5225143"/>
          </a:xfrm>
          <a:prstGeom prst="rect">
            <a:avLst/>
          </a:prstGeom>
          <a:noFill/>
        </p:spPr>
      </p:pic>
      <p:sp>
        <p:nvSpPr>
          <p:cNvPr id="3" name="TextBox 2"/>
          <p:cNvSpPr txBox="1"/>
          <p:nvPr/>
        </p:nvSpPr>
        <p:spPr>
          <a:xfrm>
            <a:off x="838200" y="0"/>
            <a:ext cx="7162800" cy="1200329"/>
          </a:xfrm>
          <a:prstGeom prst="rect">
            <a:avLst/>
          </a:prstGeom>
          <a:noFill/>
        </p:spPr>
        <p:txBody>
          <a:bodyPr wrap="square" rtlCol="0">
            <a:spAutoFit/>
          </a:bodyPr>
          <a:lstStyle/>
          <a:p>
            <a:r>
              <a:rPr lang="en-US" sz="2400" dirty="0" smtClean="0">
                <a:solidFill>
                  <a:schemeClr val="bg1"/>
                </a:solidFill>
              </a:rPr>
              <a:t>What happens to the tiny “hair cells” in the inner ear when they are exposed to those sound levels?  </a:t>
            </a:r>
          </a:p>
          <a:p>
            <a:r>
              <a:rPr lang="en-US" sz="2400" dirty="0" smtClean="0">
                <a:solidFill>
                  <a:schemeClr val="bg1"/>
                </a:solidFill>
              </a:rPr>
              <a:t>A:  They turn to spaghetti!</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00HCLS3"/>
          <p:cNvPicPr>
            <a:picLocks noChangeAspect="1" noChangeArrowheads="1"/>
          </p:cNvPicPr>
          <p:nvPr/>
        </p:nvPicPr>
        <p:blipFill>
          <a:blip r:embed="rId2" cstate="print"/>
          <a:srcRect/>
          <a:stretch>
            <a:fillRect/>
          </a:stretch>
        </p:blipFill>
        <p:spPr bwMode="auto">
          <a:xfrm>
            <a:off x="0" y="-228600"/>
            <a:ext cx="9372600" cy="7232650"/>
          </a:xfrm>
          <a:prstGeom prst="rect">
            <a:avLst/>
          </a:prstGeom>
          <a:noFill/>
          <a:ln w="9525">
            <a:noFill/>
            <a:miter lim="800000"/>
            <a:headEnd/>
            <a:tailEnd/>
          </a:ln>
        </p:spPr>
      </p:pic>
      <p:sp>
        <p:nvSpPr>
          <p:cNvPr id="2" name="TextBox 1"/>
          <p:cNvSpPr txBox="1"/>
          <p:nvPr/>
        </p:nvSpPr>
        <p:spPr>
          <a:xfrm>
            <a:off x="2455905" y="-76200"/>
            <a:ext cx="2209800" cy="461665"/>
          </a:xfrm>
          <a:prstGeom prst="rect">
            <a:avLst/>
          </a:prstGeom>
          <a:noFill/>
        </p:spPr>
        <p:txBody>
          <a:bodyPr wrap="square" rtlCol="0">
            <a:spAutoFit/>
          </a:bodyPr>
          <a:lstStyle/>
          <a:p>
            <a:r>
              <a:rPr lang="en-US" sz="2400" dirty="0" smtClean="0">
                <a:solidFill>
                  <a:schemeClr val="bg1"/>
                </a:solidFill>
              </a:rPr>
              <a:t>A review:</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omplete model of ear"/>
          <p:cNvPicPr>
            <a:picLocks noChangeAspect="1" noChangeArrowheads="1"/>
          </p:cNvPicPr>
          <p:nvPr/>
        </p:nvPicPr>
        <p:blipFill>
          <a:blip r:embed="rId2" cstate="print"/>
          <a:srcRect t="1620" b="11111"/>
          <a:stretch>
            <a:fillRect/>
          </a:stretch>
        </p:blipFill>
        <p:spPr bwMode="auto">
          <a:xfrm>
            <a:off x="-22225" y="228600"/>
            <a:ext cx="9144000" cy="598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381000" y="6216650"/>
            <a:ext cx="7848600" cy="366713"/>
          </a:xfrm>
          <a:prstGeom prst="rect">
            <a:avLst/>
          </a:prstGeom>
          <a:noFill/>
          <a:ln w="44450">
            <a:noFill/>
            <a:miter lim="800000"/>
            <a:headEnd/>
            <a:tailEnd/>
          </a:ln>
        </p:spPr>
        <p:txBody>
          <a:bodyPr>
            <a:spAutoFit/>
          </a:bodyPr>
          <a:lstStyle/>
          <a:p>
            <a:pPr algn="ctr" eaLnBrk="0" hangingPunct="0">
              <a:spcBef>
                <a:spcPct val="50000"/>
              </a:spcBef>
            </a:pPr>
            <a:endParaRPr lang="en-US" b="1">
              <a:solidFill>
                <a:srgbClr val="FFFF00"/>
              </a:solidFill>
            </a:endParaRPr>
          </a:p>
        </p:txBody>
      </p:sp>
      <p:pic>
        <p:nvPicPr>
          <p:cNvPr id="72707" name="Picture 3" descr="Complete model impaired ear"/>
          <p:cNvPicPr>
            <a:picLocks noChangeAspect="1" noChangeArrowheads="1"/>
          </p:cNvPicPr>
          <p:nvPr/>
        </p:nvPicPr>
        <p:blipFill>
          <a:blip r:embed="rId2" cstate="print"/>
          <a:srcRect t="1111" b="8380"/>
          <a:stretch>
            <a:fillRect/>
          </a:stretch>
        </p:blipFill>
        <p:spPr bwMode="auto">
          <a:xfrm>
            <a:off x="163702" y="228601"/>
            <a:ext cx="8980297"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28600" y="2859881"/>
            <a:ext cx="8458200" cy="3693319"/>
          </a:xfrm>
          <a:prstGeom prst="rect">
            <a:avLst/>
          </a:prstGeom>
          <a:noFill/>
        </p:spPr>
        <p:txBody>
          <a:bodyPr wrap="square" rtlCol="0">
            <a:spAutoFit/>
          </a:bodyPr>
          <a:lstStyle/>
          <a:p>
            <a:pPr marL="509588" indent="-509588"/>
            <a:r>
              <a:rPr lang="en-US" sz="2600" dirty="0" smtClean="0">
                <a:solidFill>
                  <a:schemeClr val="bg1"/>
                </a:solidFill>
              </a:rPr>
              <a:t>Q:  Aren’t you being an alarmist? I know some musicians that have been around </a:t>
            </a:r>
            <a:r>
              <a:rPr lang="en-US" sz="2600" b="1" i="1" dirty="0" smtClean="0">
                <a:solidFill>
                  <a:schemeClr val="bg1"/>
                </a:solidFill>
              </a:rPr>
              <a:t>really loud</a:t>
            </a:r>
            <a:r>
              <a:rPr lang="en-US" sz="2600" dirty="0" smtClean="0">
                <a:solidFill>
                  <a:schemeClr val="bg1"/>
                </a:solidFill>
              </a:rPr>
              <a:t> sounds for many years and they still hear pretty well.  What do you say about that?  </a:t>
            </a:r>
          </a:p>
          <a:p>
            <a:pPr marL="509588" indent="-509588"/>
            <a:endParaRPr lang="en-US" sz="2600" dirty="0" smtClean="0">
              <a:solidFill>
                <a:schemeClr val="bg1"/>
              </a:solidFill>
            </a:endParaRPr>
          </a:p>
          <a:p>
            <a:pPr marL="509588" indent="-509588"/>
            <a:r>
              <a:rPr lang="en-US" sz="2600" dirty="0" smtClean="0">
                <a:solidFill>
                  <a:schemeClr val="bg1"/>
                </a:solidFill>
              </a:rPr>
              <a:t>A:  The best answer came from the shipbuilders in WWII, down inside steel reverberation chambers pounding and scraping.   </a:t>
            </a:r>
            <a:r>
              <a:rPr lang="en-US" sz="2600" b="1" dirty="0" smtClean="0">
                <a:solidFill>
                  <a:srgbClr val="FF0000"/>
                </a:solidFill>
              </a:rPr>
              <a:t>Some came out after 30 years with profound hearing loss, others still had good hearing.</a:t>
            </a:r>
          </a:p>
          <a:p>
            <a:pPr marL="509588" indent="-509588"/>
            <a:endParaRPr lang="en-US" sz="2600" dirty="0" smtClean="0">
              <a:solidFill>
                <a:schemeClr val="bg1"/>
              </a:solidFill>
            </a:endParaRPr>
          </a:p>
        </p:txBody>
      </p:sp>
      <p:pic>
        <p:nvPicPr>
          <p:cNvPr id="3" name="Picture 2"/>
          <p:cNvPicPr>
            <a:picLocks noChangeAspect="1" noChangeArrowheads="1"/>
          </p:cNvPicPr>
          <p:nvPr/>
        </p:nvPicPr>
        <p:blipFill>
          <a:blip r:embed="rId3" cstate="print"/>
          <a:srcRect l="12941" t="15385" r="12173" b="2198"/>
          <a:stretch>
            <a:fillRect/>
          </a:stretch>
        </p:blipFill>
        <p:spPr bwMode="auto">
          <a:xfrm>
            <a:off x="2286000" y="0"/>
            <a:ext cx="4480042" cy="263933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70867" y="254000"/>
            <a:ext cx="6872883" cy="469636"/>
          </a:xfrm>
        </p:spPr>
        <p:txBody>
          <a:bodyPr>
            <a:noAutofit/>
          </a:bodyPr>
          <a:lstStyle/>
          <a:p>
            <a:pPr eaLnBrk="1" hangingPunct="1"/>
            <a:r>
              <a:rPr lang="en-US" sz="3200" dirty="0" smtClean="0">
                <a:solidFill>
                  <a:schemeClr val="bg1"/>
                </a:solidFill>
                <a:latin typeface="Arial" charset="0"/>
                <a:cs typeface="Arial" charset="0"/>
              </a:rPr>
              <a:t>How Tough Are Your Ears?</a:t>
            </a:r>
          </a:p>
        </p:txBody>
      </p:sp>
      <p:sp>
        <p:nvSpPr>
          <p:cNvPr id="57347" name="Content Placeholder 2"/>
          <p:cNvSpPr>
            <a:spLocks noGrp="1"/>
          </p:cNvSpPr>
          <p:nvPr>
            <p:ph idx="1"/>
          </p:nvPr>
        </p:nvSpPr>
        <p:spPr bwMode="auto">
          <a:xfrm>
            <a:off x="270868" y="762000"/>
            <a:ext cx="4143375" cy="635000"/>
          </a:xfrm>
          <a:noFill/>
          <a:ln>
            <a:miter lim="800000"/>
            <a:headEnd/>
            <a:tailEnd/>
          </a:ln>
        </p:spPr>
        <p:txBody>
          <a:bodyPr vert="horz" wrap="square" numCol="1" anchor="t" anchorCtr="0" compatLnSpc="1">
            <a:prstTxWarp prst="textNoShape">
              <a:avLst/>
            </a:prstTxWarp>
          </a:bodyPr>
          <a:lstStyle/>
          <a:p>
            <a:pPr marL="0" indent="0"/>
            <a:r>
              <a:rPr lang="en-US" dirty="0" smtClean="0">
                <a:latin typeface="Arial" charset="0"/>
                <a:ea typeface="ＭＳ Ｐゴシック" pitchFamily="34" charset="-128"/>
                <a:cs typeface="Arial" charset="0"/>
              </a:rPr>
              <a:t>Exposure Impacts People Differently</a:t>
            </a:r>
          </a:p>
        </p:txBody>
      </p:sp>
      <p:sp>
        <p:nvSpPr>
          <p:cNvPr id="19" name="Content Placeholder 10"/>
          <p:cNvSpPr>
            <a:spLocks noGrp="1"/>
          </p:cNvSpPr>
          <p:nvPr>
            <p:ph idx="1"/>
          </p:nvPr>
        </p:nvSpPr>
        <p:spPr bwMode="auto">
          <a:xfrm>
            <a:off x="6400800" y="2120900"/>
            <a:ext cx="1066478" cy="538428"/>
          </a:xfrm>
          <a:noFill/>
          <a:ln>
            <a:miter lim="800000"/>
            <a:headEnd/>
            <a:tailEnd/>
          </a:ln>
        </p:spPr>
        <p:txBody>
          <a:bodyPr vert="horz" wrap="square" numCol="1" anchor="t" anchorCtr="0" compatLnSpc="1">
            <a:prstTxWarp prst="textNoShape">
              <a:avLst/>
            </a:prstTxWarp>
          </a:bodyPr>
          <a:lstStyle/>
          <a:p>
            <a:pPr marL="0" indent="0">
              <a:spcBef>
                <a:spcPct val="50000"/>
              </a:spcBef>
            </a:pPr>
            <a:r>
              <a:rPr lang="en-US" sz="1400" dirty="0" smtClean="0">
                <a:solidFill>
                  <a:srgbClr val="64C83C"/>
                </a:solidFill>
                <a:latin typeface="Arial" charset="0"/>
                <a:ea typeface="ＭＳ Ｐゴシック" pitchFamily="34" charset="-128"/>
                <a:cs typeface="Arial" charset="0"/>
              </a:rPr>
              <a:t>Tough </a:t>
            </a:r>
            <a:br>
              <a:rPr lang="en-US" sz="1400" dirty="0" smtClean="0">
                <a:solidFill>
                  <a:srgbClr val="64C83C"/>
                </a:solidFill>
                <a:latin typeface="Arial" charset="0"/>
                <a:ea typeface="ＭＳ Ｐゴシック" pitchFamily="34" charset="-128"/>
                <a:cs typeface="Arial" charset="0"/>
              </a:rPr>
            </a:br>
            <a:endParaRPr lang="en-US" sz="1100" dirty="0" smtClean="0">
              <a:solidFill>
                <a:srgbClr val="64C83C"/>
              </a:solidFill>
              <a:latin typeface="Arial" charset="0"/>
              <a:ea typeface="ＭＳ Ｐゴシック" pitchFamily="34" charset="-128"/>
              <a:cs typeface="Arial" charset="0"/>
            </a:endParaRPr>
          </a:p>
        </p:txBody>
      </p:sp>
      <p:sp>
        <p:nvSpPr>
          <p:cNvPr id="20" name="Content Placeholder 10"/>
          <p:cNvSpPr>
            <a:spLocks noGrp="1"/>
          </p:cNvSpPr>
          <p:nvPr>
            <p:ph idx="1"/>
          </p:nvPr>
        </p:nvSpPr>
        <p:spPr bwMode="auto">
          <a:xfrm>
            <a:off x="7437636" y="3167328"/>
            <a:ext cx="1706364" cy="537104"/>
          </a:xfrm>
          <a:noFill/>
          <a:ln>
            <a:miter lim="800000"/>
            <a:headEnd/>
            <a:tailEnd/>
          </a:ln>
        </p:spPr>
        <p:txBody>
          <a:bodyPr vert="horz" wrap="square" numCol="1" anchor="t" anchorCtr="0" compatLnSpc="1">
            <a:prstTxWarp prst="textNoShape">
              <a:avLst/>
            </a:prstTxWarp>
          </a:bodyPr>
          <a:lstStyle/>
          <a:p>
            <a:pPr marL="0" indent="0" algn="ctr">
              <a:spcBef>
                <a:spcPct val="50000"/>
              </a:spcBef>
            </a:pPr>
            <a:r>
              <a:rPr lang="en-US" sz="1400" dirty="0" smtClean="0">
                <a:solidFill>
                  <a:srgbClr val="FFC828"/>
                </a:solidFill>
                <a:latin typeface="Arial" charset="0"/>
                <a:ea typeface="ＭＳ Ｐゴシック" pitchFamily="34" charset="-128"/>
                <a:cs typeface="Arial" charset="0"/>
              </a:rPr>
              <a:t>Average</a:t>
            </a:r>
            <a:endParaRPr lang="en-US" sz="1100" dirty="0" smtClean="0">
              <a:solidFill>
                <a:srgbClr val="FFC828"/>
              </a:solidFill>
              <a:latin typeface="Arial" charset="0"/>
              <a:ea typeface="ＭＳ Ｐゴシック" pitchFamily="34" charset="-128"/>
              <a:cs typeface="Arial" charset="0"/>
            </a:endParaRPr>
          </a:p>
        </p:txBody>
      </p:sp>
      <p:sp>
        <p:nvSpPr>
          <p:cNvPr id="21" name="Content Placeholder 10"/>
          <p:cNvSpPr>
            <a:spLocks noGrp="1"/>
          </p:cNvSpPr>
          <p:nvPr>
            <p:ph idx="1"/>
          </p:nvPr>
        </p:nvSpPr>
        <p:spPr bwMode="auto">
          <a:xfrm>
            <a:off x="6462316" y="4802452"/>
            <a:ext cx="853182" cy="538427"/>
          </a:xfrm>
          <a:noFill/>
          <a:ln>
            <a:miter lim="800000"/>
            <a:headEnd/>
            <a:tailEnd/>
          </a:ln>
        </p:spPr>
        <p:txBody>
          <a:bodyPr vert="horz" wrap="square" numCol="1" anchor="t" anchorCtr="0" compatLnSpc="1">
            <a:prstTxWarp prst="textNoShape">
              <a:avLst/>
            </a:prstTxWarp>
          </a:bodyPr>
          <a:lstStyle/>
          <a:p>
            <a:pPr marL="0" indent="0">
              <a:spcBef>
                <a:spcPct val="50000"/>
              </a:spcBef>
            </a:pPr>
            <a:r>
              <a:rPr lang="en-US" sz="1400" dirty="0" smtClean="0">
                <a:solidFill>
                  <a:srgbClr val="FF3399"/>
                </a:solidFill>
                <a:latin typeface="Arial" charset="0"/>
                <a:ea typeface="ＭＳ Ｐゴシック" pitchFamily="34" charset="-128"/>
                <a:cs typeface="Arial" charset="0"/>
              </a:rPr>
              <a:t>Weak </a:t>
            </a:r>
            <a:endParaRPr lang="en-US" sz="1100" dirty="0" smtClean="0">
              <a:solidFill>
                <a:srgbClr val="FF3399"/>
              </a:solidFill>
              <a:latin typeface="Arial" charset="0"/>
              <a:ea typeface="ＭＳ Ｐゴシック" pitchFamily="34" charset="-128"/>
              <a:cs typeface="Arial" charset="0"/>
            </a:endParaRPr>
          </a:p>
        </p:txBody>
      </p:sp>
      <p:pic>
        <p:nvPicPr>
          <p:cNvPr id="57351" name="Picture 21" descr="Chart_HearingLevel_BlueBar1.png"/>
          <p:cNvPicPr>
            <a:picLocks noChangeAspect="1"/>
          </p:cNvPicPr>
          <p:nvPr/>
        </p:nvPicPr>
        <p:blipFill>
          <a:blip r:embed="rId3" cstate="print"/>
          <a:srcRect/>
          <a:stretch>
            <a:fillRect/>
          </a:stretch>
        </p:blipFill>
        <p:spPr bwMode="auto">
          <a:xfrm>
            <a:off x="258962" y="1524001"/>
            <a:ext cx="6455151" cy="4855104"/>
          </a:xfrm>
          <a:prstGeom prst="rect">
            <a:avLst/>
          </a:prstGeom>
          <a:noFill/>
          <a:ln w="9525">
            <a:noFill/>
            <a:miter lim="800000"/>
            <a:headEnd/>
            <a:tailEnd/>
          </a:ln>
        </p:spPr>
      </p:pic>
      <p:pic>
        <p:nvPicPr>
          <p:cNvPr id="57352" name="Picture 22" descr="Chart_HearingLevel_BlueBar2.png"/>
          <p:cNvPicPr>
            <a:picLocks noChangeAspect="1"/>
          </p:cNvPicPr>
          <p:nvPr/>
        </p:nvPicPr>
        <p:blipFill>
          <a:blip r:embed="rId4" cstate="print"/>
          <a:srcRect/>
          <a:stretch>
            <a:fillRect/>
          </a:stretch>
        </p:blipFill>
        <p:spPr bwMode="auto">
          <a:xfrm>
            <a:off x="258962" y="1524001"/>
            <a:ext cx="6455151" cy="4855104"/>
          </a:xfrm>
          <a:prstGeom prst="rect">
            <a:avLst/>
          </a:prstGeom>
          <a:noFill/>
          <a:ln w="9525">
            <a:noFill/>
            <a:miter lim="800000"/>
            <a:headEnd/>
            <a:tailEnd/>
          </a:ln>
        </p:spPr>
      </p:pic>
      <p:pic>
        <p:nvPicPr>
          <p:cNvPr id="57353" name="Picture 23" descr="Chart_HearingLevel_BlueBar3.png"/>
          <p:cNvPicPr>
            <a:picLocks noChangeAspect="1"/>
          </p:cNvPicPr>
          <p:nvPr/>
        </p:nvPicPr>
        <p:blipFill>
          <a:blip r:embed="rId5" cstate="print"/>
          <a:srcRect/>
          <a:stretch>
            <a:fillRect/>
          </a:stretch>
        </p:blipFill>
        <p:spPr bwMode="auto">
          <a:xfrm>
            <a:off x="258962" y="1524001"/>
            <a:ext cx="6455151" cy="4855104"/>
          </a:xfrm>
          <a:prstGeom prst="rect">
            <a:avLst/>
          </a:prstGeom>
          <a:noFill/>
          <a:ln w="9525">
            <a:noFill/>
            <a:miter lim="800000"/>
            <a:headEnd/>
            <a:tailEnd/>
          </a:ln>
        </p:spPr>
      </p:pic>
      <p:pic>
        <p:nvPicPr>
          <p:cNvPr id="57354" name="Picture 24" descr="Chart_HearingLevel_BlueBar4.png"/>
          <p:cNvPicPr>
            <a:picLocks noChangeAspect="1"/>
          </p:cNvPicPr>
          <p:nvPr/>
        </p:nvPicPr>
        <p:blipFill>
          <a:blip r:embed="rId6" cstate="print"/>
          <a:srcRect/>
          <a:stretch>
            <a:fillRect/>
          </a:stretch>
        </p:blipFill>
        <p:spPr bwMode="auto">
          <a:xfrm>
            <a:off x="258962" y="1524001"/>
            <a:ext cx="6455151" cy="4855104"/>
          </a:xfrm>
          <a:prstGeom prst="rect">
            <a:avLst/>
          </a:prstGeom>
          <a:noFill/>
          <a:ln w="9525">
            <a:noFill/>
            <a:miter lim="800000"/>
            <a:headEnd/>
            <a:tailEnd/>
          </a:ln>
        </p:spPr>
      </p:pic>
      <p:pic>
        <p:nvPicPr>
          <p:cNvPr id="57355" name="Picture 25" descr="Chart_HearingLevel_BlueBar5.png"/>
          <p:cNvPicPr>
            <a:picLocks noChangeAspect="1"/>
          </p:cNvPicPr>
          <p:nvPr/>
        </p:nvPicPr>
        <p:blipFill>
          <a:blip r:embed="rId7" cstate="print"/>
          <a:srcRect/>
          <a:stretch>
            <a:fillRect/>
          </a:stretch>
        </p:blipFill>
        <p:spPr bwMode="auto">
          <a:xfrm>
            <a:off x="258962" y="1524001"/>
            <a:ext cx="6455151" cy="4855104"/>
          </a:xfrm>
          <a:prstGeom prst="rect">
            <a:avLst/>
          </a:prstGeom>
          <a:noFill/>
          <a:ln w="9525">
            <a:noFill/>
            <a:miter lim="800000"/>
            <a:headEnd/>
            <a:tailEnd/>
          </a:ln>
        </p:spPr>
      </p:pic>
      <p:pic>
        <p:nvPicPr>
          <p:cNvPr id="57356" name="Picture 26" descr="Chart_HearingLevel_WhiteLines.png"/>
          <p:cNvPicPr>
            <a:picLocks noChangeAspect="1"/>
          </p:cNvPicPr>
          <p:nvPr/>
        </p:nvPicPr>
        <p:blipFill>
          <a:blip r:embed="rId8" cstate="print"/>
          <a:srcRect/>
          <a:stretch>
            <a:fillRect/>
          </a:stretch>
        </p:blipFill>
        <p:spPr bwMode="auto">
          <a:xfrm>
            <a:off x="258961" y="1531938"/>
            <a:ext cx="6434415" cy="4840553"/>
          </a:xfrm>
          <a:prstGeom prst="rect">
            <a:avLst/>
          </a:prstGeom>
          <a:noFill/>
          <a:ln w="9525">
            <a:noFill/>
            <a:miter lim="800000"/>
            <a:headEnd/>
            <a:tailEnd/>
          </a:ln>
        </p:spPr>
      </p:pic>
      <p:pic>
        <p:nvPicPr>
          <p:cNvPr id="29" name="Picture 28" descr="Chart_HearingLevel_Compare_High.png"/>
          <p:cNvPicPr>
            <a:picLocks noChangeAspect="1"/>
          </p:cNvPicPr>
          <p:nvPr/>
        </p:nvPicPr>
        <p:blipFill>
          <a:blip r:embed="rId9" cstate="print"/>
          <a:srcRect/>
          <a:stretch>
            <a:fillRect/>
          </a:stretch>
        </p:blipFill>
        <p:spPr bwMode="auto">
          <a:xfrm>
            <a:off x="238125" y="1529292"/>
            <a:ext cx="6469964" cy="4865688"/>
          </a:xfrm>
          <a:prstGeom prst="rect">
            <a:avLst/>
          </a:prstGeom>
          <a:noFill/>
          <a:ln w="9525">
            <a:noFill/>
            <a:miter lim="800000"/>
            <a:headEnd/>
            <a:tailEnd/>
          </a:ln>
        </p:spPr>
      </p:pic>
      <p:pic>
        <p:nvPicPr>
          <p:cNvPr id="30" name="Picture 29" descr="Chart_HearingLevel_Compare_Medium.png"/>
          <p:cNvPicPr>
            <a:picLocks noChangeAspect="1"/>
          </p:cNvPicPr>
          <p:nvPr/>
        </p:nvPicPr>
        <p:blipFill>
          <a:blip r:embed="rId10" cstate="print"/>
          <a:srcRect/>
          <a:stretch>
            <a:fillRect/>
          </a:stretch>
        </p:blipFill>
        <p:spPr bwMode="auto">
          <a:xfrm>
            <a:off x="238125" y="1529292"/>
            <a:ext cx="6469964" cy="4865688"/>
          </a:xfrm>
          <a:prstGeom prst="rect">
            <a:avLst/>
          </a:prstGeom>
          <a:noFill/>
          <a:ln w="9525">
            <a:noFill/>
            <a:miter lim="800000"/>
            <a:headEnd/>
            <a:tailEnd/>
          </a:ln>
        </p:spPr>
      </p:pic>
      <p:pic>
        <p:nvPicPr>
          <p:cNvPr id="32" name="Picture 31" descr="Chart_HearingLevel_Compare_Low.png"/>
          <p:cNvPicPr>
            <a:picLocks noChangeAspect="1"/>
          </p:cNvPicPr>
          <p:nvPr/>
        </p:nvPicPr>
        <p:blipFill>
          <a:blip r:embed="rId11" cstate="print"/>
          <a:srcRect/>
          <a:stretch>
            <a:fillRect/>
          </a:stretch>
        </p:blipFill>
        <p:spPr bwMode="auto">
          <a:xfrm>
            <a:off x="238125" y="1524000"/>
            <a:ext cx="6469964" cy="4865688"/>
          </a:xfrm>
          <a:prstGeom prst="rect">
            <a:avLst/>
          </a:prstGeom>
          <a:noFill/>
          <a:ln w="9525">
            <a:noFill/>
            <a:miter lim="800000"/>
            <a:headEnd/>
            <a:tailEnd/>
          </a:ln>
        </p:spPr>
      </p:pic>
      <p:pic>
        <p:nvPicPr>
          <p:cNvPr id="34" name="Picture 33" descr="Figure_Weak.png"/>
          <p:cNvPicPr>
            <a:picLocks noChangeAspect="1"/>
          </p:cNvPicPr>
          <p:nvPr/>
        </p:nvPicPr>
        <p:blipFill>
          <a:blip r:embed="rId12" cstate="print"/>
          <a:srcRect/>
          <a:stretch>
            <a:fillRect/>
          </a:stretch>
        </p:blipFill>
        <p:spPr bwMode="auto">
          <a:xfrm>
            <a:off x="6938566" y="3928004"/>
            <a:ext cx="672473" cy="1158875"/>
          </a:xfrm>
          <a:prstGeom prst="rect">
            <a:avLst/>
          </a:prstGeom>
          <a:noFill/>
          <a:ln w="9525">
            <a:noFill/>
            <a:miter lim="800000"/>
            <a:headEnd/>
            <a:tailEnd/>
          </a:ln>
        </p:spPr>
      </p:pic>
      <p:pic>
        <p:nvPicPr>
          <p:cNvPr id="35" name="Picture 34" descr="Figure_Strong.png"/>
          <p:cNvPicPr>
            <a:picLocks noChangeAspect="1"/>
          </p:cNvPicPr>
          <p:nvPr/>
        </p:nvPicPr>
        <p:blipFill>
          <a:blip r:embed="rId13" cstate="print"/>
          <a:srcRect/>
          <a:stretch>
            <a:fillRect/>
          </a:stretch>
        </p:blipFill>
        <p:spPr bwMode="auto">
          <a:xfrm>
            <a:off x="6543675" y="1295400"/>
            <a:ext cx="1334578" cy="1695979"/>
          </a:xfrm>
          <a:prstGeom prst="rect">
            <a:avLst/>
          </a:prstGeom>
          <a:noFill/>
          <a:ln w="9525">
            <a:noFill/>
            <a:miter lim="800000"/>
            <a:headEnd/>
            <a:tailEnd/>
          </a:ln>
        </p:spPr>
      </p:pic>
      <p:pic>
        <p:nvPicPr>
          <p:cNvPr id="36" name="Picture 35" descr="Figure_Normal.png"/>
          <p:cNvPicPr>
            <a:picLocks noChangeAspect="1"/>
          </p:cNvPicPr>
          <p:nvPr/>
        </p:nvPicPr>
        <p:blipFill>
          <a:blip r:embed="rId14" cstate="print"/>
          <a:srcRect/>
          <a:stretch>
            <a:fillRect/>
          </a:stretch>
        </p:blipFill>
        <p:spPr bwMode="auto">
          <a:xfrm>
            <a:off x="7389019" y="3009900"/>
            <a:ext cx="499172" cy="1378479"/>
          </a:xfrm>
          <a:prstGeom prst="rect">
            <a:avLst/>
          </a:prstGeom>
          <a:noFill/>
          <a:ln w="9525">
            <a:noFill/>
            <a:miter lim="800000"/>
            <a:headEnd/>
            <a:tailEnd/>
          </a:ln>
        </p:spPr>
      </p:pic>
      <p:sp>
        <p:nvSpPr>
          <p:cNvPr id="28" name="Rectangle 27"/>
          <p:cNvSpPr/>
          <p:nvPr/>
        </p:nvSpPr>
        <p:spPr>
          <a:xfrm>
            <a:off x="990600" y="1143000"/>
            <a:ext cx="5181600" cy="280067"/>
          </a:xfrm>
          <a:prstGeom prst="rect">
            <a:avLst/>
          </a:prstGeom>
        </p:spPr>
        <p:txBody>
          <a:bodyPr wrap="square" lIns="63999" tIns="31999" rIns="63999" bIns="31999">
            <a:spAutoFit/>
          </a:bodyPr>
          <a:lstStyle/>
          <a:p>
            <a:pPr defTabSz="455613"/>
            <a:r>
              <a:rPr lang="en-US" sz="1400" dirty="0">
                <a:solidFill>
                  <a:srgbClr val="D9D9D9"/>
                </a:solidFill>
                <a:cs typeface="Arial" charset="0"/>
              </a:rPr>
              <a:t>8+ Hours for 30 years at 100 </a:t>
            </a:r>
            <a:r>
              <a:rPr lang="en-US" sz="1400" dirty="0" err="1" smtClean="0">
                <a:solidFill>
                  <a:srgbClr val="D9D9D9"/>
                </a:solidFill>
                <a:cs typeface="Arial" charset="0"/>
              </a:rPr>
              <a:t>dBA</a:t>
            </a:r>
            <a:r>
              <a:rPr lang="en-US" sz="1400" dirty="0" smtClean="0">
                <a:solidFill>
                  <a:srgbClr val="D9D9D9"/>
                </a:solidFill>
                <a:cs typeface="Arial" charset="0"/>
              </a:rPr>
              <a:t> Ruben Gonzales CSO </a:t>
            </a:r>
            <a:r>
              <a:rPr lang="en-US" sz="1400" dirty="0" err="1" smtClean="0">
                <a:solidFill>
                  <a:srgbClr val="D9D9D9"/>
                </a:solidFill>
                <a:cs typeface="Arial" charset="0"/>
              </a:rPr>
              <a:t>Condertmaster</a:t>
            </a:r>
            <a:endParaRPr lang="en-US" sz="1400" dirty="0">
              <a:solidFill>
                <a:srgbClr val="D9D9D9"/>
              </a:solidFill>
              <a:cs typeface="Arial" charset="0"/>
            </a:endParaRPr>
          </a:p>
        </p:txBody>
      </p:sp>
      <p:sp>
        <p:nvSpPr>
          <p:cNvPr id="57364" name="Content Placeholder 10"/>
          <p:cNvSpPr>
            <a:spLocks noGrp="1"/>
          </p:cNvSpPr>
          <p:nvPr>
            <p:ph idx="1"/>
          </p:nvPr>
        </p:nvSpPr>
        <p:spPr bwMode="auto">
          <a:xfrm>
            <a:off x="4524375" y="5113073"/>
            <a:ext cx="2275152" cy="538427"/>
          </a:xfrm>
          <a:noFill/>
          <a:ln>
            <a:miter lim="800000"/>
            <a:headEnd/>
            <a:tailEnd/>
          </a:ln>
        </p:spPr>
        <p:txBody>
          <a:bodyPr vert="horz" wrap="square" numCol="1" anchor="t" anchorCtr="0" compatLnSpc="1">
            <a:prstTxWarp prst="textNoShape">
              <a:avLst/>
            </a:prstTxWarp>
            <a:normAutofit lnSpcReduction="10000"/>
          </a:bodyPr>
          <a:lstStyle/>
          <a:p>
            <a:pPr marL="0" indent="0">
              <a:spcBef>
                <a:spcPct val="50000"/>
              </a:spcBef>
            </a:pPr>
            <a:r>
              <a:rPr lang="en-US" u="sng" dirty="0" smtClean="0">
                <a:solidFill>
                  <a:srgbClr val="64C83C"/>
                </a:solidFill>
                <a:latin typeface="Arial" charset="0"/>
                <a:ea typeface="ＭＳ Ｐゴシック" pitchFamily="34" charset="-128"/>
                <a:cs typeface="Arial" charset="0"/>
              </a:rPr>
              <a:t>Susceptibility</a:t>
            </a:r>
            <a:br>
              <a:rPr lang="en-US" u="sng" dirty="0" smtClean="0">
                <a:solidFill>
                  <a:srgbClr val="64C83C"/>
                </a:solidFill>
                <a:latin typeface="Arial" charset="0"/>
                <a:ea typeface="ＭＳ Ｐゴシック" pitchFamily="34" charset="-128"/>
                <a:cs typeface="Arial" charset="0"/>
              </a:rPr>
            </a:br>
            <a:endParaRPr lang="en-US" u="sng" dirty="0" smtClean="0">
              <a:solidFill>
                <a:srgbClr val="64C83C"/>
              </a:solidFill>
              <a:latin typeface="Arial" charset="0"/>
              <a:ea typeface="ＭＳ Ｐゴシック" pitchFamily="34" charset="-128"/>
              <a:cs typeface="Arial" charset="0"/>
            </a:endParaRPr>
          </a:p>
        </p:txBody>
      </p:sp>
      <p:grpSp>
        <p:nvGrpSpPr>
          <p:cNvPr id="2" name="Group 37"/>
          <p:cNvGrpSpPr>
            <a:grpSpLocks/>
          </p:cNvGrpSpPr>
          <p:nvPr/>
        </p:nvGrpSpPr>
        <p:grpSpPr bwMode="auto">
          <a:xfrm>
            <a:off x="476249" y="1524001"/>
            <a:ext cx="6952841" cy="4321969"/>
            <a:chOff x="762000" y="1828800"/>
            <a:chExt cx="7451515" cy="5186776"/>
          </a:xfrm>
        </p:grpSpPr>
        <p:pic>
          <p:nvPicPr>
            <p:cNvPr id="33" name="Picture 32" descr="Chart_HearingLevel_Compare_Violin.png"/>
            <p:cNvPicPr>
              <a:picLocks noChangeAspect="1"/>
            </p:cNvPicPr>
            <p:nvPr/>
          </p:nvPicPr>
          <p:blipFill>
            <a:blip r:embed="rId15" cstate="print">
              <a:duotone>
                <a:schemeClr val="accent6">
                  <a:shade val="45000"/>
                  <a:satMod val="135000"/>
                </a:schemeClr>
                <a:prstClr val="white"/>
              </a:duotone>
              <a:lum bright="16000"/>
            </a:blip>
            <a:stretch>
              <a:fillRect/>
            </a:stretch>
          </p:blipFill>
          <p:spPr>
            <a:xfrm>
              <a:off x="762000" y="1828800"/>
              <a:ext cx="6159297" cy="5186776"/>
            </a:xfrm>
            <a:prstGeom prst="rect">
              <a:avLst/>
            </a:prstGeom>
            <a:effectLst>
              <a:glow rad="101600">
                <a:srgbClr val="FFFF00">
                  <a:alpha val="19000"/>
                </a:srgbClr>
              </a:glow>
            </a:effectLst>
          </p:spPr>
        </p:pic>
        <p:pic>
          <p:nvPicPr>
            <p:cNvPr id="57367" name="Picture 36" descr="000802_c278_0061_cslp.png"/>
            <p:cNvPicPr>
              <a:picLocks noChangeAspect="1"/>
            </p:cNvPicPr>
            <p:nvPr/>
          </p:nvPicPr>
          <p:blipFill>
            <a:blip r:embed="rId16" cstate="print"/>
            <a:srcRect/>
            <a:stretch>
              <a:fillRect/>
            </a:stretch>
          </p:blipFill>
          <p:spPr bwMode="auto">
            <a:xfrm>
              <a:off x="7315200" y="3126757"/>
              <a:ext cx="898315" cy="1445243"/>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 y="304800"/>
            <a:ext cx="8610600" cy="6099106"/>
          </a:xfrm>
          <a:prstGeom prst="rect">
            <a:avLst/>
          </a:prstGeom>
          <a:noFill/>
          <a:ln w="9525">
            <a:noFill/>
            <a:miter lim="800000"/>
            <a:headEnd/>
            <a:tailEnd/>
          </a:ln>
        </p:spPr>
        <p:txBody>
          <a:bodyPr wrap="square">
            <a:spAutoFit/>
          </a:bodyPr>
          <a:lstStyle/>
          <a:p>
            <a:pPr algn="ctr">
              <a:spcBef>
                <a:spcPct val="50000"/>
              </a:spcBef>
            </a:pPr>
            <a:r>
              <a:rPr lang="en-US" sz="2200" b="1" dirty="0" smtClean="0">
                <a:solidFill>
                  <a:schemeClr val="bg1"/>
                </a:solidFill>
              </a:rPr>
              <a:t>After we sold Etymotic Research,</a:t>
            </a:r>
          </a:p>
          <a:p>
            <a:pPr algn="ctr">
              <a:spcBef>
                <a:spcPct val="50000"/>
              </a:spcBef>
            </a:pPr>
            <a:r>
              <a:rPr lang="en-US" sz="2200" b="1" dirty="0" smtClean="0">
                <a:solidFill>
                  <a:schemeClr val="bg1"/>
                </a:solidFill>
              </a:rPr>
              <a:t>We started a new company,</a:t>
            </a:r>
            <a:endParaRPr lang="en-US" sz="2200" b="1" dirty="0">
              <a:solidFill>
                <a:schemeClr val="bg1"/>
              </a:solidFill>
            </a:endParaRPr>
          </a:p>
          <a:p>
            <a:pPr algn="ctr">
              <a:spcBef>
                <a:spcPct val="50000"/>
              </a:spcBef>
            </a:pPr>
            <a:endParaRPr lang="en-US" sz="2200" b="1" dirty="0" smtClean="0">
              <a:solidFill>
                <a:schemeClr val="bg1"/>
              </a:solidFill>
            </a:endParaRPr>
          </a:p>
          <a:p>
            <a:pPr algn="ctr">
              <a:spcBef>
                <a:spcPct val="50000"/>
              </a:spcBef>
            </a:pPr>
            <a:r>
              <a:rPr lang="en-US" sz="2800" b="1" dirty="0" smtClean="0">
                <a:solidFill>
                  <a:schemeClr val="bg1"/>
                </a:solidFill>
              </a:rPr>
              <a:t>MCK Audio</a:t>
            </a:r>
          </a:p>
          <a:p>
            <a:pPr algn="ctr">
              <a:spcBef>
                <a:spcPct val="50000"/>
              </a:spcBef>
            </a:pPr>
            <a:endParaRPr lang="en-US" sz="2800" b="1" dirty="0" smtClean="0">
              <a:solidFill>
                <a:schemeClr val="bg1"/>
              </a:solidFill>
            </a:endParaRPr>
          </a:p>
          <a:p>
            <a:pPr algn="ctr">
              <a:spcBef>
                <a:spcPct val="50000"/>
              </a:spcBef>
            </a:pPr>
            <a:r>
              <a:rPr lang="en-US" sz="2200" b="1" dirty="0" smtClean="0">
                <a:solidFill>
                  <a:schemeClr val="bg1"/>
                </a:solidFill>
              </a:rPr>
              <a:t>To pursue the goal of helping those with severe trouble</a:t>
            </a:r>
          </a:p>
          <a:p>
            <a:pPr algn="ctr">
              <a:spcBef>
                <a:spcPct val="50000"/>
              </a:spcBef>
            </a:pPr>
            <a:r>
              <a:rPr lang="en-US" sz="2200" b="1" dirty="0" smtClean="0">
                <a:solidFill>
                  <a:schemeClr val="bg1"/>
                </a:solidFill>
              </a:rPr>
              <a:t> hearing in noise to hear as if in quiet.</a:t>
            </a:r>
          </a:p>
          <a:p>
            <a:pPr algn="ctr">
              <a:spcBef>
                <a:spcPct val="50000"/>
              </a:spcBef>
            </a:pPr>
            <a:endParaRPr lang="en-US" sz="2200" b="1" dirty="0">
              <a:solidFill>
                <a:schemeClr val="bg1"/>
              </a:solidFill>
            </a:endParaRPr>
          </a:p>
          <a:p>
            <a:pPr algn="ctr">
              <a:spcBef>
                <a:spcPct val="50000"/>
              </a:spcBef>
            </a:pPr>
            <a:r>
              <a:rPr lang="en-US" sz="2200" b="1" dirty="0" smtClean="0">
                <a:solidFill>
                  <a:schemeClr val="bg1"/>
                </a:solidFill>
              </a:rPr>
              <a:t>We have submitted an SBIR research grant to </a:t>
            </a:r>
          </a:p>
          <a:p>
            <a:pPr algn="ctr">
              <a:spcBef>
                <a:spcPct val="50000"/>
              </a:spcBef>
            </a:pPr>
            <a:r>
              <a:rPr lang="en-US" sz="2200" b="1" dirty="0" smtClean="0">
                <a:solidFill>
                  <a:schemeClr val="bg1"/>
                </a:solidFill>
              </a:rPr>
              <a:t>fund the technical problems in that goal.</a:t>
            </a:r>
          </a:p>
          <a:p>
            <a:pPr marL="1081088" indent="-515938">
              <a:spcBef>
                <a:spcPct val="50000"/>
              </a:spcBef>
              <a:buFont typeface="Wingdings" pitchFamily="2" charset="2"/>
              <a:buChar char="Ø"/>
            </a:pPr>
            <a:endParaRPr lang="en-US" sz="2000" b="1" dirty="0" smtClean="0">
              <a:solidFill>
                <a:schemeClr val="bg1"/>
              </a:solidFill>
            </a:endParaRPr>
          </a:p>
          <a:p>
            <a:pPr marL="565150" indent="-565150" algn="ctr">
              <a:spcBef>
                <a:spcPts val="1000"/>
              </a:spcBef>
            </a:pPr>
            <a:endParaRPr lang="en-US" sz="1500" b="1" dirty="0">
              <a:solidFill>
                <a:schemeClr val="bg1"/>
              </a:solidFill>
              <a:latin typeface="+mj-lt"/>
            </a:endParaRPr>
          </a:p>
        </p:txBody>
      </p:sp>
    </p:spTree>
    <p:extLst>
      <p:ext uri="{BB962C8B-B14F-4D97-AF65-F5344CB8AC3E}">
        <p14:creationId xmlns:p14="http://schemas.microsoft.com/office/powerpoint/2010/main" val="2812360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81000" y="295930"/>
            <a:ext cx="8077200" cy="5386090"/>
          </a:xfrm>
          <a:prstGeom prst="rect">
            <a:avLst/>
          </a:prstGeom>
          <a:noFill/>
        </p:spPr>
        <p:txBody>
          <a:bodyPr wrap="square" rtlCol="0">
            <a:spAutoFit/>
          </a:bodyPr>
          <a:lstStyle/>
          <a:p>
            <a:pPr marL="509588" indent="-509588"/>
            <a:r>
              <a:rPr lang="en-US" sz="2600" dirty="0" smtClean="0">
                <a:solidFill>
                  <a:schemeClr val="bg1"/>
                </a:solidFill>
              </a:rPr>
              <a:t>Q:  How can I tell how tough </a:t>
            </a:r>
            <a:r>
              <a:rPr lang="en-US" sz="2600" b="1" i="1" dirty="0" smtClean="0">
                <a:solidFill>
                  <a:schemeClr val="bg1"/>
                </a:solidFill>
              </a:rPr>
              <a:t>my</a:t>
            </a:r>
            <a:r>
              <a:rPr lang="en-US" sz="2600" dirty="0" smtClean="0">
                <a:solidFill>
                  <a:schemeClr val="bg1"/>
                </a:solidFill>
              </a:rPr>
              <a:t> ears are?</a:t>
            </a:r>
          </a:p>
          <a:p>
            <a:pPr marL="509588" indent="-509588"/>
            <a:endParaRPr lang="en-US" sz="2600" dirty="0" smtClean="0">
              <a:solidFill>
                <a:schemeClr val="bg1"/>
              </a:solidFill>
            </a:endParaRPr>
          </a:p>
          <a:p>
            <a:pPr marL="509588" indent="-509588"/>
            <a:endParaRPr lang="en-US" sz="2600" dirty="0" smtClean="0">
              <a:solidFill>
                <a:schemeClr val="bg1"/>
              </a:solidFill>
            </a:endParaRPr>
          </a:p>
          <a:p>
            <a:pPr marL="509588" indent="-509588"/>
            <a:endParaRPr lang="en-US" sz="2600" dirty="0">
              <a:solidFill>
                <a:schemeClr val="bg1"/>
              </a:solidFill>
            </a:endParaRPr>
          </a:p>
          <a:p>
            <a:pPr marL="509588" indent="-509588"/>
            <a:r>
              <a:rPr lang="en-US" sz="2600" dirty="0" smtClean="0">
                <a:solidFill>
                  <a:schemeClr val="bg1"/>
                </a:solidFill>
              </a:rPr>
              <a:t>A:   You can’t. </a:t>
            </a:r>
            <a:r>
              <a:rPr lang="en-US" sz="2600" b="1" dirty="0" smtClean="0">
                <a:solidFill>
                  <a:srgbClr val="FFFF00"/>
                </a:solidFill>
              </a:rPr>
              <a:t>The only safe thing to do is </a:t>
            </a:r>
            <a:r>
              <a:rPr lang="en-US" sz="2600" b="1" u="sng" dirty="0" smtClean="0">
                <a:solidFill>
                  <a:srgbClr val="FFFF00"/>
                </a:solidFill>
              </a:rPr>
              <a:t>assume they are highly susceptible</a:t>
            </a:r>
            <a:r>
              <a:rPr lang="en-US" sz="2600" b="1" dirty="0" smtClean="0">
                <a:solidFill>
                  <a:srgbClr val="FFFF00"/>
                </a:solidFill>
              </a:rPr>
              <a:t> to hearing damage.</a:t>
            </a:r>
          </a:p>
          <a:p>
            <a:pPr marL="509588" indent="-509588"/>
            <a:endParaRPr lang="en-US" sz="2600" b="1" dirty="0" smtClean="0">
              <a:solidFill>
                <a:srgbClr val="FFFF00"/>
              </a:solidFill>
            </a:endParaRPr>
          </a:p>
          <a:p>
            <a:pPr marL="509588" indent="-509588"/>
            <a:endParaRPr lang="en-US" sz="2600" b="1" dirty="0">
              <a:solidFill>
                <a:srgbClr val="FFFF00"/>
              </a:solidFill>
            </a:endParaRPr>
          </a:p>
          <a:p>
            <a:pPr marL="509588" indent="-509588"/>
            <a:endParaRPr lang="en-US" sz="2600" b="1" dirty="0" smtClean="0">
              <a:solidFill>
                <a:srgbClr val="FFFF00"/>
              </a:solidFill>
            </a:endParaRPr>
          </a:p>
          <a:p>
            <a:pPr marL="509588" indent="-509588"/>
            <a:r>
              <a:rPr lang="en-US" sz="2600" dirty="0" smtClean="0">
                <a:solidFill>
                  <a:schemeClr val="bg1"/>
                </a:solidFill>
              </a:rPr>
              <a:t>		</a:t>
            </a:r>
            <a:r>
              <a:rPr lang="en-US" sz="2000" dirty="0" smtClean="0">
                <a:solidFill>
                  <a:schemeClr val="bg1"/>
                </a:solidFill>
              </a:rPr>
              <a:t>After nearly 100 years of scientific investigation, we still don’t know how to determine who can safely work on the deck of an aircraft carrier (with earplugs, of course) and which sailors should stay down below.</a:t>
            </a:r>
          </a:p>
          <a:p>
            <a:pPr marL="509588" indent="-509588"/>
            <a:endParaRPr lang="en-US" sz="24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8250" t="20423" r="34000" b="14789"/>
          <a:stretch>
            <a:fillRect/>
          </a:stretch>
        </p:blipFill>
        <p:spPr bwMode="auto">
          <a:xfrm>
            <a:off x="3962400" y="2224216"/>
            <a:ext cx="2133600" cy="2652584"/>
          </a:xfrm>
          <a:prstGeom prst="rect">
            <a:avLst/>
          </a:prstGeom>
          <a:noFill/>
          <a:ln w="9525">
            <a:noFill/>
            <a:miter lim="800000"/>
            <a:headEnd/>
            <a:tailEnd/>
          </a:ln>
        </p:spPr>
      </p:pic>
      <p:sp>
        <p:nvSpPr>
          <p:cNvPr id="4" name="TextBox 3"/>
          <p:cNvSpPr txBox="1"/>
          <p:nvPr/>
        </p:nvSpPr>
        <p:spPr>
          <a:xfrm>
            <a:off x="381000" y="228600"/>
            <a:ext cx="8077200" cy="1938992"/>
          </a:xfrm>
          <a:prstGeom prst="rect">
            <a:avLst/>
          </a:prstGeom>
          <a:noFill/>
        </p:spPr>
        <p:txBody>
          <a:bodyPr wrap="square" rtlCol="0">
            <a:spAutoFit/>
          </a:bodyPr>
          <a:lstStyle/>
          <a:p>
            <a:pPr algn="ctr"/>
            <a:r>
              <a:rPr lang="en-US" sz="3000" b="1" dirty="0" smtClean="0">
                <a:solidFill>
                  <a:srgbClr val="FFFF00"/>
                </a:solidFill>
              </a:rPr>
              <a:t>A good idea:   Keep having your hearing checked!   See an audiologist each year and have them measure your “DPOEs”</a:t>
            </a:r>
          </a:p>
          <a:p>
            <a:pPr algn="ctr"/>
            <a:r>
              <a:rPr lang="en-US" sz="3000" b="1" dirty="0" smtClean="0">
                <a:solidFill>
                  <a:srgbClr val="FFFF00"/>
                </a:solidFill>
              </a:rPr>
              <a:t>(Distortion Product Otoacoustic Emissions) </a:t>
            </a:r>
            <a:endParaRPr lang="en-US" sz="3000" b="1" dirty="0">
              <a:solidFill>
                <a:srgbClr val="FFFF00"/>
              </a:solidFill>
            </a:endParaRPr>
          </a:p>
        </p:txBody>
      </p:sp>
      <p:sp>
        <p:nvSpPr>
          <p:cNvPr id="5" name="TextBox 4"/>
          <p:cNvSpPr txBox="1"/>
          <p:nvPr/>
        </p:nvSpPr>
        <p:spPr>
          <a:xfrm>
            <a:off x="762000" y="5105400"/>
            <a:ext cx="7848600" cy="1323439"/>
          </a:xfrm>
          <a:prstGeom prst="rect">
            <a:avLst/>
          </a:prstGeom>
          <a:noFill/>
        </p:spPr>
        <p:txBody>
          <a:bodyPr wrap="square" rtlCol="0">
            <a:spAutoFit/>
          </a:bodyPr>
          <a:lstStyle/>
          <a:p>
            <a:pPr algn="ctr"/>
            <a:r>
              <a:rPr lang="en-US" sz="3000" b="1" dirty="0" smtClean="0">
                <a:solidFill>
                  <a:srgbClr val="FFFF00"/>
                </a:solidFill>
              </a:rPr>
              <a:t>They will measure the strength of the </a:t>
            </a:r>
          </a:p>
          <a:p>
            <a:pPr algn="ctr"/>
            <a:r>
              <a:rPr lang="en-US" sz="3000" b="1" dirty="0" smtClean="0">
                <a:solidFill>
                  <a:srgbClr val="FFFF00"/>
                </a:solidFill>
              </a:rPr>
              <a:t>“</a:t>
            </a:r>
            <a:r>
              <a:rPr lang="en-US" sz="3000" b="1" dirty="0" err="1" smtClean="0">
                <a:solidFill>
                  <a:srgbClr val="FFFF00"/>
                </a:solidFill>
              </a:rPr>
              <a:t>Tartini</a:t>
            </a:r>
            <a:r>
              <a:rPr lang="en-US" sz="3000" b="1" dirty="0" smtClean="0">
                <a:solidFill>
                  <a:srgbClr val="FFFF00"/>
                </a:solidFill>
              </a:rPr>
              <a:t> Tone” coming out of your ear</a:t>
            </a:r>
          </a:p>
          <a:p>
            <a:pPr algn="ctr"/>
            <a:r>
              <a:rPr lang="en-US" sz="2000" b="1" dirty="0" smtClean="0">
                <a:solidFill>
                  <a:srgbClr val="FFFF00"/>
                </a:solidFill>
              </a:rPr>
              <a:t>(described 300 years ago by the famous violinist Giuseppe </a:t>
            </a:r>
            <a:r>
              <a:rPr lang="en-US" sz="2000" b="1" dirty="0" err="1" smtClean="0">
                <a:solidFill>
                  <a:srgbClr val="FFFF00"/>
                </a:solidFill>
              </a:rPr>
              <a:t>Tartini</a:t>
            </a:r>
            <a:r>
              <a:rPr lang="en-US" sz="2000" b="1" dirty="0" smtClean="0">
                <a:solidFill>
                  <a:srgbClr val="FFFF00"/>
                </a:solidFill>
              </a:rPr>
              <a:t>)</a:t>
            </a:r>
            <a:endParaRPr lang="en-US" sz="2000" b="1" dirty="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6096000"/>
            <a:ext cx="7467600" cy="461665"/>
          </a:xfrm>
          <a:prstGeom prst="rect">
            <a:avLst/>
          </a:prstGeom>
          <a:noFill/>
        </p:spPr>
        <p:txBody>
          <a:bodyPr wrap="square" rtlCol="0">
            <a:spAutoFit/>
          </a:bodyPr>
          <a:lstStyle/>
          <a:p>
            <a:r>
              <a:rPr lang="en-US" sz="2400" dirty="0" smtClean="0">
                <a:solidFill>
                  <a:schemeClr val="bg1"/>
                </a:solidFill>
              </a:rPr>
              <a:t>Background: Navy study by Lynn Marshall et al, 2011</a:t>
            </a:r>
            <a:endParaRPr lang="en-US" sz="2400" dirty="0">
              <a:solidFill>
                <a:schemeClr val="bg1"/>
              </a:solidFill>
            </a:endParaRPr>
          </a:p>
        </p:txBody>
      </p:sp>
      <p:grpSp>
        <p:nvGrpSpPr>
          <p:cNvPr id="7" name="Group 6"/>
          <p:cNvGrpSpPr/>
          <p:nvPr/>
        </p:nvGrpSpPr>
        <p:grpSpPr>
          <a:xfrm>
            <a:off x="457200" y="228600"/>
            <a:ext cx="8229600" cy="5592763"/>
            <a:chOff x="457200" y="228600"/>
            <a:chExt cx="8229600" cy="5592763"/>
          </a:xfrm>
        </p:grpSpPr>
        <p:pic>
          <p:nvPicPr>
            <p:cNvPr id="3" name="Picture 2" descr="time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716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90600" y="228600"/>
              <a:ext cx="6705600" cy="1015663"/>
            </a:xfrm>
            <a:prstGeom prst="rect">
              <a:avLst/>
            </a:prstGeom>
            <a:noFill/>
          </p:spPr>
          <p:txBody>
            <a:bodyPr wrap="square" rtlCol="0">
              <a:spAutoFit/>
            </a:bodyPr>
            <a:lstStyle/>
            <a:p>
              <a:pPr algn="ctr"/>
              <a:r>
                <a:rPr lang="en-US" sz="3000" b="1" dirty="0" err="1" smtClean="0">
                  <a:solidFill>
                    <a:srgbClr val="FFFF00"/>
                  </a:solidFill>
                </a:rPr>
                <a:t>Tartini</a:t>
              </a:r>
              <a:r>
                <a:rPr lang="en-US" sz="3000" b="1" dirty="0" smtClean="0">
                  <a:solidFill>
                    <a:srgbClr val="FFFF00"/>
                  </a:solidFill>
                </a:rPr>
                <a:t> tones (DPOEs) may be like the canary in the mine</a:t>
              </a:r>
              <a:endParaRPr lang="en-US" sz="3000" b="1" dirty="0">
                <a:solidFill>
                  <a:srgbClr val="FFFF00"/>
                </a:solidFill>
              </a:endParaRPr>
            </a:p>
          </p:txBody>
        </p:sp>
      </p:grpSp>
    </p:spTree>
    <p:extLst>
      <p:ext uri="{BB962C8B-B14F-4D97-AF65-F5344CB8AC3E}">
        <p14:creationId xmlns:p14="http://schemas.microsoft.com/office/powerpoint/2010/main" val="10109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3"/>
          <p:cNvSpPr>
            <a:spLocks noGrp="1"/>
          </p:cNvSpPr>
          <p:nvPr>
            <p:ph idx="4294967295"/>
          </p:nvPr>
        </p:nvSpPr>
        <p:spPr bwMode="auto">
          <a:xfrm>
            <a:off x="817562" y="2032000"/>
            <a:ext cx="5762625" cy="3276600"/>
          </a:xfrm>
          <a:prstGeom prst="rect">
            <a:avLst/>
          </a:prstGeom>
          <a:noFill/>
          <a:ln>
            <a:miter lim="800000"/>
            <a:headEnd/>
            <a:tailEnd/>
          </a:ln>
        </p:spPr>
        <p:txBody>
          <a:bodyPr lIns="63999" tIns="31999" rIns="63999" bIns="31999">
            <a:noAutofit/>
          </a:bodyPr>
          <a:lstStyle/>
          <a:p>
            <a:pPr marL="0" indent="0" defTabSz="455613">
              <a:spcBef>
                <a:spcPts val="600"/>
              </a:spcBef>
              <a:buNone/>
            </a:pPr>
            <a:r>
              <a:rPr lang="en-US" sz="2000" dirty="0" smtClean="0">
                <a:solidFill>
                  <a:srgbClr val="D9D9D9"/>
                </a:solidFill>
                <a:latin typeface="Arial" pitchFamily="34" charset="0"/>
                <a:cs typeface="Arial" pitchFamily="34" charset="0"/>
              </a:rPr>
              <a:t>25 dB SNR </a:t>
            </a:r>
            <a:r>
              <a:rPr lang="en-US" sz="2000" dirty="0" smtClean="0">
                <a:solidFill>
                  <a:srgbClr val="EEECE1"/>
                </a:solidFill>
                <a:latin typeface="Arial" pitchFamily="34" charset="0"/>
                <a:cs typeface="Arial" pitchFamily="34" charset="0"/>
              </a:rPr>
              <a:t>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20 dB SNR </a:t>
            </a:r>
            <a:r>
              <a:rPr lang="en-US" sz="2000" dirty="0" smtClean="0">
                <a:solidFill>
                  <a:srgbClr val="A6A6A6"/>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15 dB SNR </a:t>
            </a:r>
            <a:r>
              <a:rPr lang="en-US" sz="2000" dirty="0" smtClean="0">
                <a:solidFill>
                  <a:srgbClr val="7F7F7F"/>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10 dB SNR </a:t>
            </a:r>
            <a:r>
              <a:rPr lang="en-US" sz="2000" dirty="0" smtClean="0">
                <a:solidFill>
                  <a:srgbClr val="595959"/>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404040"/>
                </a:solidFill>
                <a:latin typeface="Arial" pitchFamily="34" charset="0"/>
                <a:cs typeface="Arial" pitchFamily="34" charset="0"/>
              </a:rPr>
              <a:t/>
            </a:r>
            <a:br>
              <a:rPr lang="en-US" sz="2000" dirty="0" smtClean="0">
                <a:solidFill>
                  <a:srgbClr val="404040"/>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5 dB SNR </a:t>
            </a:r>
            <a:r>
              <a:rPr lang="en-US" sz="2000" dirty="0" smtClean="0">
                <a:solidFill>
                  <a:srgbClr val="404040"/>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0 dB SNR </a:t>
            </a:r>
            <a:endParaRPr lang="en-US" sz="2000" dirty="0" smtClean="0">
              <a:solidFill>
                <a:srgbClr val="FF3F4D"/>
              </a:solidFill>
              <a:latin typeface="Arial" pitchFamily="34" charset="0"/>
              <a:cs typeface="Arial" pitchFamily="34" charset="0"/>
            </a:endParaRPr>
          </a:p>
        </p:txBody>
      </p:sp>
      <p:sp>
        <p:nvSpPr>
          <p:cNvPr id="27651" name="Text Box 12"/>
          <p:cNvSpPr txBox="1">
            <a:spLocks noChangeArrowheads="1"/>
          </p:cNvSpPr>
          <p:nvPr/>
        </p:nvSpPr>
        <p:spPr bwMode="auto">
          <a:xfrm>
            <a:off x="6790134" y="1955800"/>
            <a:ext cx="330399" cy="2917712"/>
          </a:xfrm>
          <a:prstGeom prst="rect">
            <a:avLst/>
          </a:prstGeom>
          <a:noFill/>
          <a:ln w="9525">
            <a:noFill/>
            <a:miter lim="800000"/>
            <a:headEnd/>
            <a:tailEnd/>
          </a:ln>
        </p:spPr>
        <p:txBody>
          <a:bodyPr lIns="63999" tIns="31999" rIns="63999" bIns="31999">
            <a:spAutoFit/>
          </a:bodyPr>
          <a:lstStyle/>
          <a:p>
            <a:pPr algn="r" defTabSz="638969">
              <a:lnSpc>
                <a:spcPct val="130000"/>
              </a:lnSpc>
              <a:spcBef>
                <a:spcPct val="50000"/>
              </a:spcBef>
            </a:pPr>
            <a:r>
              <a:rPr lang="en-US" dirty="0">
                <a:solidFill>
                  <a:srgbClr val="F2F2F2"/>
                </a:solidFill>
                <a:latin typeface="Calibri" pitchFamily="34" charset="0"/>
              </a:rPr>
              <a:t>5</a:t>
            </a:r>
          </a:p>
          <a:p>
            <a:pPr algn="r" defTabSz="638969">
              <a:lnSpc>
                <a:spcPct val="130000"/>
              </a:lnSpc>
              <a:spcBef>
                <a:spcPct val="50000"/>
              </a:spcBef>
            </a:pPr>
            <a:r>
              <a:rPr lang="en-US" dirty="0">
                <a:solidFill>
                  <a:srgbClr val="F2F2F2"/>
                </a:solidFill>
                <a:latin typeface="Calibri" pitchFamily="34" charset="0"/>
              </a:rPr>
              <a:t>5</a:t>
            </a:r>
          </a:p>
          <a:p>
            <a:pPr algn="r" defTabSz="638969">
              <a:lnSpc>
                <a:spcPct val="130000"/>
              </a:lnSpc>
              <a:spcBef>
                <a:spcPct val="50000"/>
              </a:spcBef>
            </a:pPr>
            <a:r>
              <a:rPr lang="en-US" dirty="0">
                <a:solidFill>
                  <a:srgbClr val="F2F2F2"/>
                </a:solidFill>
                <a:latin typeface="Calibri" pitchFamily="34" charset="0"/>
              </a:rPr>
              <a:t>5</a:t>
            </a:r>
          </a:p>
          <a:p>
            <a:pPr algn="r" defTabSz="638969">
              <a:lnSpc>
                <a:spcPct val="130000"/>
              </a:lnSpc>
              <a:spcBef>
                <a:spcPct val="50000"/>
              </a:spcBef>
            </a:pPr>
            <a:r>
              <a:rPr lang="en-US" dirty="0">
                <a:solidFill>
                  <a:srgbClr val="F2F2F2"/>
                </a:solidFill>
                <a:latin typeface="Calibri" pitchFamily="34" charset="0"/>
              </a:rPr>
              <a:t>?</a:t>
            </a:r>
          </a:p>
          <a:p>
            <a:pPr algn="r" defTabSz="638969">
              <a:lnSpc>
                <a:spcPct val="130000"/>
              </a:lnSpc>
              <a:spcBef>
                <a:spcPct val="50000"/>
              </a:spcBef>
            </a:pPr>
            <a:r>
              <a:rPr lang="en-US" dirty="0">
                <a:solidFill>
                  <a:srgbClr val="F2F2F2"/>
                </a:solidFill>
                <a:latin typeface="Calibri" pitchFamily="34" charset="0"/>
              </a:rPr>
              <a:t>?</a:t>
            </a:r>
          </a:p>
          <a:p>
            <a:pPr algn="r" defTabSz="638969">
              <a:lnSpc>
                <a:spcPct val="130000"/>
              </a:lnSpc>
              <a:spcBef>
                <a:spcPct val="50000"/>
              </a:spcBef>
            </a:pPr>
            <a:r>
              <a:rPr lang="en-US" dirty="0">
                <a:solidFill>
                  <a:srgbClr val="F2F2F2"/>
                </a:solidFill>
                <a:latin typeface="Calibri" pitchFamily="34" charset="0"/>
              </a:rPr>
              <a:t>?</a:t>
            </a:r>
          </a:p>
        </p:txBody>
      </p:sp>
      <p:sp>
        <p:nvSpPr>
          <p:cNvPr id="27652" name="Text Box 14"/>
          <p:cNvSpPr txBox="1">
            <a:spLocks noChangeArrowheads="1"/>
          </p:cNvSpPr>
          <p:nvPr/>
        </p:nvSpPr>
        <p:spPr bwMode="auto">
          <a:xfrm>
            <a:off x="4650582" y="5624248"/>
            <a:ext cx="3860601" cy="757120"/>
          </a:xfrm>
          <a:prstGeom prst="rect">
            <a:avLst/>
          </a:prstGeom>
          <a:noFill/>
          <a:ln w="9525">
            <a:noFill/>
            <a:miter lim="800000"/>
            <a:headEnd/>
            <a:tailEnd/>
          </a:ln>
        </p:spPr>
        <p:txBody>
          <a:bodyPr lIns="63999" tIns="31999" rIns="63999" bIns="31999">
            <a:spAutoFit/>
          </a:bodyPr>
          <a:lstStyle/>
          <a:p>
            <a:pPr defTabSz="637858">
              <a:spcBef>
                <a:spcPct val="50000"/>
              </a:spcBef>
            </a:pPr>
            <a:r>
              <a:rPr lang="en-US" dirty="0">
                <a:solidFill>
                  <a:srgbClr val="F2F2F2"/>
                </a:solidFill>
                <a:latin typeface="Calibri" pitchFamily="34" charset="0"/>
              </a:rPr>
              <a:t>Total Score =   _______   (normal = 25.5)</a:t>
            </a:r>
          </a:p>
          <a:p>
            <a:pPr defTabSz="637858">
              <a:spcBef>
                <a:spcPct val="50000"/>
              </a:spcBef>
            </a:pPr>
            <a:endParaRPr lang="en-US" dirty="0">
              <a:solidFill>
                <a:srgbClr val="F2F2F2"/>
              </a:solidFill>
              <a:latin typeface="Calibri" pitchFamily="34" charset="0"/>
            </a:endParaRPr>
          </a:p>
        </p:txBody>
      </p:sp>
      <p:sp>
        <p:nvSpPr>
          <p:cNvPr id="27653" name="AutoShape 6">
            <a:hlinkClick r:id="" action="ppaction://noaction" highlightClick="1">
              <a:snd r:embed="rId2" name="Q8-1.wav"/>
            </a:hlinkClick>
          </p:cNvPr>
          <p:cNvSpPr>
            <a:spLocks noChangeArrowheads="1"/>
          </p:cNvSpPr>
          <p:nvPr/>
        </p:nvSpPr>
        <p:spPr bwMode="auto">
          <a:xfrm>
            <a:off x="491133" y="212460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4" name="AutoShape 7">
            <a:hlinkClick r:id="" action="ppaction://noaction" highlightClick="1">
              <a:snd r:embed="rId3" name="Q8-2.wav"/>
            </a:hlinkClick>
          </p:cNvPr>
          <p:cNvSpPr>
            <a:spLocks noChangeArrowheads="1"/>
          </p:cNvSpPr>
          <p:nvPr/>
        </p:nvSpPr>
        <p:spPr bwMode="auto">
          <a:xfrm>
            <a:off x="498078" y="273182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5" name="AutoShape 8">
            <a:hlinkClick r:id="" action="ppaction://noaction" highlightClick="1">
              <a:snd r:embed="rId4" name="Q8-3.wav"/>
            </a:hlinkClick>
          </p:cNvPr>
          <p:cNvSpPr>
            <a:spLocks noChangeArrowheads="1"/>
          </p:cNvSpPr>
          <p:nvPr/>
        </p:nvSpPr>
        <p:spPr bwMode="auto">
          <a:xfrm>
            <a:off x="499070" y="3341688"/>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6" name="AutoShape 9">
            <a:hlinkClick r:id="" action="ppaction://noaction" highlightClick="1">
              <a:snd r:embed="rId5" name="Q8-4.wav"/>
            </a:hlinkClick>
          </p:cNvPr>
          <p:cNvSpPr>
            <a:spLocks noChangeArrowheads="1"/>
          </p:cNvSpPr>
          <p:nvPr/>
        </p:nvSpPr>
        <p:spPr bwMode="auto">
          <a:xfrm>
            <a:off x="506015" y="3948907"/>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7" name="AutoShape 10">
            <a:hlinkClick r:id="" action="ppaction://noaction" highlightClick="1">
              <a:snd r:embed="rId6" name="Q8-5.wav"/>
            </a:hlinkClick>
          </p:cNvPr>
          <p:cNvSpPr>
            <a:spLocks noChangeArrowheads="1"/>
          </p:cNvSpPr>
          <p:nvPr/>
        </p:nvSpPr>
        <p:spPr bwMode="auto">
          <a:xfrm>
            <a:off x="498078" y="4524375"/>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8" name="AutoShape 11">
            <a:hlinkClick r:id="" action="ppaction://noaction" highlightClick="1">
              <a:snd r:embed="rId7" name="Q8-6.wav"/>
            </a:hlinkClick>
          </p:cNvPr>
          <p:cNvSpPr>
            <a:spLocks noChangeArrowheads="1"/>
          </p:cNvSpPr>
          <p:nvPr/>
        </p:nvSpPr>
        <p:spPr bwMode="auto">
          <a:xfrm>
            <a:off x="505023" y="513159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12" name="Rectangle 11"/>
          <p:cNvSpPr>
            <a:spLocks noChangeArrowheads="1"/>
          </p:cNvSpPr>
          <p:nvPr/>
        </p:nvSpPr>
        <p:spPr bwMode="auto">
          <a:xfrm>
            <a:off x="2747963" y="5043488"/>
            <a:ext cx="4160929" cy="326233"/>
          </a:xfrm>
          <a:prstGeom prst="rect">
            <a:avLst/>
          </a:prstGeom>
          <a:noFill/>
          <a:ln w="9525">
            <a:noFill/>
            <a:miter lim="800000"/>
            <a:headEnd/>
            <a:tailEnd/>
          </a:ln>
        </p:spPr>
        <p:txBody>
          <a:bodyPr wrap="none" lIns="63999" tIns="31999" rIns="63999" bIns="31999">
            <a:spAutoFit/>
          </a:bodyPr>
          <a:lstStyle/>
          <a:p>
            <a:pPr defTabSz="455613">
              <a:spcBef>
                <a:spcPts val="420"/>
              </a:spcBef>
            </a:pPr>
            <a:r>
              <a:rPr lang="en-US" sz="1700" dirty="0">
                <a:solidFill>
                  <a:srgbClr val="003366"/>
                </a:solidFill>
                <a:cs typeface="Arial" pitchFamily="34" charset="0"/>
              </a:rPr>
              <a:t> The </a:t>
            </a:r>
            <a:r>
              <a:rPr lang="en-US" sz="1700" u="sng" dirty="0">
                <a:solidFill>
                  <a:srgbClr val="003366"/>
                </a:solidFill>
                <a:cs typeface="Arial" pitchFamily="34" charset="0"/>
              </a:rPr>
              <a:t>sand</a:t>
            </a:r>
            <a:r>
              <a:rPr lang="en-US" sz="1700" dirty="0">
                <a:solidFill>
                  <a:srgbClr val="003366"/>
                </a:solidFill>
                <a:cs typeface="Arial" pitchFamily="34" charset="0"/>
              </a:rPr>
              <a:t> </a:t>
            </a:r>
            <a:r>
              <a:rPr lang="en-US" sz="1700" u="sng" dirty="0">
                <a:solidFill>
                  <a:srgbClr val="003366"/>
                </a:solidFill>
                <a:cs typeface="Arial" pitchFamily="34" charset="0"/>
              </a:rPr>
              <a:t>drifts</a:t>
            </a:r>
            <a:r>
              <a:rPr lang="en-US" sz="1700" dirty="0">
                <a:solidFill>
                  <a:srgbClr val="003366"/>
                </a:solidFill>
                <a:cs typeface="Arial" pitchFamily="34" charset="0"/>
              </a:rPr>
              <a:t> over the </a:t>
            </a:r>
            <a:r>
              <a:rPr lang="en-US" sz="1700" u="sng" dirty="0">
                <a:solidFill>
                  <a:srgbClr val="003366"/>
                </a:solidFill>
                <a:cs typeface="Arial" pitchFamily="34" charset="0"/>
              </a:rPr>
              <a:t>sill</a:t>
            </a:r>
            <a:r>
              <a:rPr lang="en-US" sz="1700" dirty="0">
                <a:solidFill>
                  <a:srgbClr val="003366"/>
                </a:solidFill>
                <a:cs typeface="Arial" pitchFamily="34" charset="0"/>
              </a:rPr>
              <a:t> of the </a:t>
            </a:r>
            <a:r>
              <a:rPr lang="en-US" sz="1700" u="sng" dirty="0">
                <a:solidFill>
                  <a:srgbClr val="003366"/>
                </a:solidFill>
                <a:cs typeface="Arial" pitchFamily="34" charset="0"/>
              </a:rPr>
              <a:t>old</a:t>
            </a:r>
            <a:r>
              <a:rPr lang="en-US" sz="1700" dirty="0">
                <a:solidFill>
                  <a:srgbClr val="003366"/>
                </a:solidFill>
                <a:cs typeface="Arial" pitchFamily="34" charset="0"/>
              </a:rPr>
              <a:t> </a:t>
            </a:r>
            <a:r>
              <a:rPr lang="en-US" sz="1700" u="sng" dirty="0">
                <a:solidFill>
                  <a:srgbClr val="003366"/>
                </a:solidFill>
                <a:cs typeface="Arial" pitchFamily="34" charset="0"/>
              </a:rPr>
              <a:t>house</a:t>
            </a:r>
            <a:r>
              <a:rPr lang="en-US" sz="1700" dirty="0">
                <a:solidFill>
                  <a:srgbClr val="003366"/>
                </a:solidFill>
                <a:cs typeface="Arial" pitchFamily="34" charset="0"/>
              </a:rPr>
              <a:t>. </a:t>
            </a:r>
          </a:p>
        </p:txBody>
      </p:sp>
      <p:sp>
        <p:nvSpPr>
          <p:cNvPr id="13" name="Rectangle 12"/>
          <p:cNvSpPr>
            <a:spLocks noChangeArrowheads="1"/>
          </p:cNvSpPr>
          <p:nvPr/>
        </p:nvSpPr>
        <p:spPr bwMode="auto">
          <a:xfrm>
            <a:off x="2747962" y="4445529"/>
            <a:ext cx="3890021" cy="326233"/>
          </a:xfrm>
          <a:prstGeom prst="rect">
            <a:avLst/>
          </a:prstGeom>
          <a:noFill/>
          <a:ln w="9525">
            <a:noFill/>
            <a:miter lim="800000"/>
            <a:headEnd/>
            <a:tailEnd/>
          </a:ln>
        </p:spPr>
        <p:txBody>
          <a:bodyPr wrap="none" lIns="63999" tIns="31999" rIns="63999" bIns="31999">
            <a:spAutoFit/>
          </a:bodyPr>
          <a:lstStyle/>
          <a:p>
            <a:r>
              <a:rPr lang="en-US" sz="1700" dirty="0">
                <a:solidFill>
                  <a:srgbClr val="008080"/>
                </a:solidFill>
                <a:cs typeface="Arial" pitchFamily="34" charset="0"/>
              </a:rPr>
              <a:t>The </a:t>
            </a:r>
            <a:r>
              <a:rPr lang="en-US" sz="1700" u="sng" dirty="0">
                <a:solidFill>
                  <a:srgbClr val="008080"/>
                </a:solidFill>
                <a:cs typeface="Arial" pitchFamily="34" charset="0"/>
              </a:rPr>
              <a:t>news</a:t>
            </a:r>
            <a:r>
              <a:rPr lang="en-US" sz="1700" dirty="0">
                <a:solidFill>
                  <a:srgbClr val="008080"/>
                </a:solidFill>
                <a:cs typeface="Arial" pitchFamily="34" charset="0"/>
              </a:rPr>
              <a:t> </a:t>
            </a:r>
            <a:r>
              <a:rPr lang="en-US" sz="1700" u="sng" dirty="0">
                <a:solidFill>
                  <a:srgbClr val="008080"/>
                </a:solidFill>
                <a:cs typeface="Arial" pitchFamily="34" charset="0"/>
              </a:rPr>
              <a:t>struck</a:t>
            </a:r>
            <a:r>
              <a:rPr lang="en-US" sz="1700" dirty="0">
                <a:solidFill>
                  <a:srgbClr val="008080"/>
                </a:solidFill>
                <a:cs typeface="Arial" pitchFamily="34" charset="0"/>
              </a:rPr>
              <a:t> </a:t>
            </a:r>
            <a:r>
              <a:rPr lang="en-US" sz="1700" u="sng" dirty="0">
                <a:solidFill>
                  <a:srgbClr val="008080"/>
                </a:solidFill>
                <a:cs typeface="Arial" pitchFamily="34" charset="0"/>
              </a:rPr>
              <a:t>doubt</a:t>
            </a:r>
            <a:r>
              <a:rPr lang="en-US" sz="1700" dirty="0">
                <a:solidFill>
                  <a:srgbClr val="008080"/>
                </a:solidFill>
                <a:cs typeface="Arial" pitchFamily="34" charset="0"/>
              </a:rPr>
              <a:t> into </a:t>
            </a:r>
            <a:r>
              <a:rPr lang="en-US" sz="1700" u="sng" dirty="0">
                <a:solidFill>
                  <a:srgbClr val="008080"/>
                </a:solidFill>
                <a:cs typeface="Arial" pitchFamily="34" charset="0"/>
              </a:rPr>
              <a:t>restless</a:t>
            </a:r>
            <a:r>
              <a:rPr lang="en-US" sz="1700" dirty="0">
                <a:solidFill>
                  <a:srgbClr val="008080"/>
                </a:solidFill>
                <a:cs typeface="Arial" pitchFamily="34" charset="0"/>
              </a:rPr>
              <a:t> </a:t>
            </a:r>
            <a:r>
              <a:rPr lang="en-US" sz="1700" u="sng" dirty="0">
                <a:solidFill>
                  <a:srgbClr val="008080"/>
                </a:solidFill>
                <a:cs typeface="Arial" pitchFamily="34" charset="0"/>
              </a:rPr>
              <a:t>minds</a:t>
            </a:r>
            <a:r>
              <a:rPr lang="en-US" sz="1700" dirty="0">
                <a:solidFill>
                  <a:srgbClr val="008080"/>
                </a:solidFill>
                <a:cs typeface="Arial" pitchFamily="34" charset="0"/>
              </a:rPr>
              <a:t>.</a:t>
            </a:r>
            <a:endParaRPr lang="en-US" sz="1700" dirty="0">
              <a:solidFill>
                <a:srgbClr val="008080"/>
              </a:solidFill>
            </a:endParaRPr>
          </a:p>
        </p:txBody>
      </p:sp>
      <p:sp>
        <p:nvSpPr>
          <p:cNvPr id="14" name="Rectangle 13"/>
          <p:cNvSpPr>
            <a:spLocks noChangeArrowheads="1"/>
          </p:cNvSpPr>
          <p:nvPr/>
        </p:nvSpPr>
        <p:spPr bwMode="auto">
          <a:xfrm>
            <a:off x="2747962" y="3860800"/>
            <a:ext cx="3800318" cy="326233"/>
          </a:xfrm>
          <a:prstGeom prst="rect">
            <a:avLst/>
          </a:prstGeom>
          <a:noFill/>
          <a:ln w="9525">
            <a:noFill/>
            <a:miter lim="800000"/>
            <a:headEnd/>
            <a:tailEnd/>
          </a:ln>
        </p:spPr>
        <p:txBody>
          <a:bodyPr wrap="none" lIns="63999" tIns="31999" rIns="63999" bIns="31999">
            <a:spAutoFit/>
          </a:bodyPr>
          <a:lstStyle/>
          <a:p>
            <a:r>
              <a:rPr lang="en-US" sz="1700" dirty="0">
                <a:solidFill>
                  <a:srgbClr val="339933"/>
                </a:solidFill>
                <a:cs typeface="Arial" pitchFamily="34" charset="0"/>
              </a:rPr>
              <a:t>A </a:t>
            </a:r>
            <a:r>
              <a:rPr lang="en-US" sz="1700" u="sng" dirty="0">
                <a:solidFill>
                  <a:srgbClr val="339933"/>
                </a:solidFill>
                <a:cs typeface="Arial" pitchFamily="34" charset="0"/>
              </a:rPr>
              <a:t>list</a:t>
            </a:r>
            <a:r>
              <a:rPr lang="en-US" sz="1700" dirty="0">
                <a:solidFill>
                  <a:srgbClr val="339933"/>
                </a:solidFill>
                <a:cs typeface="Arial" pitchFamily="34" charset="0"/>
              </a:rPr>
              <a:t> of </a:t>
            </a:r>
            <a:r>
              <a:rPr lang="en-US" sz="1700" u="sng" dirty="0">
                <a:solidFill>
                  <a:srgbClr val="339933"/>
                </a:solidFill>
                <a:cs typeface="Arial" pitchFamily="34" charset="0"/>
              </a:rPr>
              <a:t>names</a:t>
            </a:r>
            <a:r>
              <a:rPr lang="en-US" sz="1700" dirty="0">
                <a:solidFill>
                  <a:srgbClr val="339933"/>
                </a:solidFill>
                <a:cs typeface="Arial" pitchFamily="34" charset="0"/>
              </a:rPr>
              <a:t> is </a:t>
            </a:r>
            <a:r>
              <a:rPr lang="en-US" sz="1700" u="sng" dirty="0">
                <a:solidFill>
                  <a:srgbClr val="339933"/>
                </a:solidFill>
                <a:cs typeface="Arial" pitchFamily="34" charset="0"/>
              </a:rPr>
              <a:t>carved</a:t>
            </a:r>
            <a:r>
              <a:rPr lang="en-US" sz="1700" dirty="0">
                <a:solidFill>
                  <a:srgbClr val="339933"/>
                </a:solidFill>
                <a:cs typeface="Arial" pitchFamily="34" charset="0"/>
              </a:rPr>
              <a:t> </a:t>
            </a:r>
            <a:r>
              <a:rPr lang="en-US" sz="1700" u="sng" dirty="0">
                <a:solidFill>
                  <a:srgbClr val="339933"/>
                </a:solidFill>
                <a:cs typeface="Arial" pitchFamily="34" charset="0"/>
              </a:rPr>
              <a:t>around</a:t>
            </a:r>
            <a:r>
              <a:rPr lang="en-US" sz="1700" dirty="0">
                <a:solidFill>
                  <a:srgbClr val="339933"/>
                </a:solidFill>
                <a:cs typeface="Arial" pitchFamily="34" charset="0"/>
              </a:rPr>
              <a:t> the </a:t>
            </a:r>
            <a:r>
              <a:rPr lang="en-US" sz="1700" u="sng" dirty="0">
                <a:solidFill>
                  <a:srgbClr val="339933"/>
                </a:solidFill>
                <a:cs typeface="Arial" pitchFamily="34" charset="0"/>
              </a:rPr>
              <a:t>base</a:t>
            </a:r>
            <a:r>
              <a:rPr lang="en-US" sz="1700" dirty="0">
                <a:solidFill>
                  <a:srgbClr val="339933"/>
                </a:solidFill>
                <a:cs typeface="Arial" pitchFamily="34" charset="0"/>
              </a:rPr>
              <a:t>.</a:t>
            </a:r>
            <a:endParaRPr lang="en-US" sz="1700" dirty="0">
              <a:solidFill>
                <a:srgbClr val="339933"/>
              </a:solidFill>
            </a:endParaRPr>
          </a:p>
        </p:txBody>
      </p:sp>
      <p:sp>
        <p:nvSpPr>
          <p:cNvPr id="15" name="Rectangle 14"/>
          <p:cNvSpPr>
            <a:spLocks noChangeArrowheads="1"/>
          </p:cNvSpPr>
          <p:nvPr/>
        </p:nvSpPr>
        <p:spPr bwMode="auto">
          <a:xfrm>
            <a:off x="2747962" y="3244321"/>
            <a:ext cx="3405466" cy="326233"/>
          </a:xfrm>
          <a:prstGeom prst="rect">
            <a:avLst/>
          </a:prstGeom>
          <a:noFill/>
          <a:ln w="9525">
            <a:noFill/>
            <a:miter lim="800000"/>
            <a:headEnd/>
            <a:tailEnd/>
          </a:ln>
        </p:spPr>
        <p:txBody>
          <a:bodyPr wrap="none" lIns="63999" tIns="31999" rIns="63999" bIns="31999">
            <a:spAutoFit/>
          </a:bodyPr>
          <a:lstStyle/>
          <a:p>
            <a:r>
              <a:rPr lang="en-US" sz="1700" dirty="0">
                <a:solidFill>
                  <a:srgbClr val="C1FB4A"/>
                </a:solidFill>
                <a:cs typeface="Arial" pitchFamily="34" charset="0"/>
              </a:rPr>
              <a:t>The </a:t>
            </a:r>
            <a:r>
              <a:rPr lang="en-US" sz="1700" u="sng" dirty="0">
                <a:solidFill>
                  <a:srgbClr val="C1FB4A"/>
                </a:solidFill>
                <a:cs typeface="Arial" pitchFamily="34" charset="0"/>
              </a:rPr>
              <a:t>desk</a:t>
            </a:r>
            <a:r>
              <a:rPr lang="en-US" sz="1700" dirty="0">
                <a:solidFill>
                  <a:srgbClr val="C1FB4A"/>
                </a:solidFill>
                <a:cs typeface="Arial" pitchFamily="34" charset="0"/>
              </a:rPr>
              <a:t> </a:t>
            </a:r>
            <a:r>
              <a:rPr lang="en-US" sz="1700" u="sng" dirty="0">
                <a:solidFill>
                  <a:srgbClr val="C1FB4A"/>
                </a:solidFill>
                <a:cs typeface="Arial" pitchFamily="34" charset="0"/>
              </a:rPr>
              <a:t>was</a:t>
            </a:r>
            <a:r>
              <a:rPr lang="en-US" sz="1700" dirty="0">
                <a:solidFill>
                  <a:srgbClr val="C1FB4A"/>
                </a:solidFill>
                <a:cs typeface="Arial" pitchFamily="34" charset="0"/>
              </a:rPr>
              <a:t> </a:t>
            </a:r>
            <a:r>
              <a:rPr lang="en-US" sz="1700" u="sng" dirty="0">
                <a:solidFill>
                  <a:srgbClr val="C1FB4A"/>
                </a:solidFill>
                <a:cs typeface="Arial" pitchFamily="34" charset="0"/>
              </a:rPr>
              <a:t>firm</a:t>
            </a:r>
            <a:r>
              <a:rPr lang="en-US" sz="1700" dirty="0">
                <a:solidFill>
                  <a:srgbClr val="C1FB4A"/>
                </a:solidFill>
                <a:cs typeface="Arial" pitchFamily="34" charset="0"/>
              </a:rPr>
              <a:t> on the </a:t>
            </a:r>
            <a:r>
              <a:rPr lang="en-US" sz="1700" u="sng" dirty="0">
                <a:solidFill>
                  <a:srgbClr val="C1FB4A"/>
                </a:solidFill>
                <a:cs typeface="Arial" pitchFamily="34" charset="0"/>
              </a:rPr>
              <a:t>shaky</a:t>
            </a:r>
            <a:r>
              <a:rPr lang="en-US" sz="1700" dirty="0">
                <a:solidFill>
                  <a:srgbClr val="C1FB4A"/>
                </a:solidFill>
                <a:cs typeface="Arial" pitchFamily="34" charset="0"/>
              </a:rPr>
              <a:t> </a:t>
            </a:r>
            <a:r>
              <a:rPr lang="en-US" sz="1700" u="sng" dirty="0">
                <a:solidFill>
                  <a:srgbClr val="C1FB4A"/>
                </a:solidFill>
                <a:cs typeface="Arial" pitchFamily="34" charset="0"/>
              </a:rPr>
              <a:t>floor</a:t>
            </a:r>
            <a:r>
              <a:rPr lang="en-US" sz="1700" dirty="0">
                <a:solidFill>
                  <a:srgbClr val="C1FB4A"/>
                </a:solidFill>
                <a:cs typeface="Arial" pitchFamily="34" charset="0"/>
              </a:rPr>
              <a:t>.</a:t>
            </a:r>
            <a:endParaRPr lang="en-US" sz="1700" dirty="0"/>
          </a:p>
        </p:txBody>
      </p:sp>
      <p:sp>
        <p:nvSpPr>
          <p:cNvPr id="16" name="Rectangle 15"/>
          <p:cNvSpPr>
            <a:spLocks noChangeArrowheads="1"/>
          </p:cNvSpPr>
          <p:nvPr/>
        </p:nvSpPr>
        <p:spPr bwMode="auto">
          <a:xfrm>
            <a:off x="2747963" y="2650332"/>
            <a:ext cx="3143471" cy="326233"/>
          </a:xfrm>
          <a:prstGeom prst="rect">
            <a:avLst/>
          </a:prstGeom>
          <a:noFill/>
          <a:ln w="9525">
            <a:noFill/>
            <a:miter lim="800000"/>
            <a:headEnd/>
            <a:tailEnd/>
          </a:ln>
        </p:spPr>
        <p:txBody>
          <a:bodyPr wrap="none" lIns="63999" tIns="31999" rIns="63999" bIns="31999">
            <a:spAutoFit/>
          </a:bodyPr>
          <a:lstStyle/>
          <a:p>
            <a:r>
              <a:rPr lang="en-US" sz="1700" dirty="0">
                <a:solidFill>
                  <a:srgbClr val="FFFF66"/>
                </a:solidFill>
                <a:cs typeface="Arial" pitchFamily="34" charset="0"/>
              </a:rPr>
              <a:t>The </a:t>
            </a:r>
            <a:r>
              <a:rPr lang="en-US" sz="1700" u="sng" dirty="0">
                <a:solidFill>
                  <a:srgbClr val="FFFF66"/>
                </a:solidFill>
                <a:cs typeface="Arial" pitchFamily="34" charset="0"/>
              </a:rPr>
              <a:t>stale</a:t>
            </a:r>
            <a:r>
              <a:rPr lang="en-US" sz="1700" dirty="0">
                <a:solidFill>
                  <a:srgbClr val="FFFF66"/>
                </a:solidFill>
                <a:cs typeface="Arial" pitchFamily="34" charset="0"/>
              </a:rPr>
              <a:t> </a:t>
            </a:r>
            <a:r>
              <a:rPr lang="en-US" sz="1700" u="sng" dirty="0">
                <a:solidFill>
                  <a:srgbClr val="FFFF66"/>
                </a:solidFill>
                <a:cs typeface="Arial" pitchFamily="34" charset="0"/>
              </a:rPr>
              <a:t>smell</a:t>
            </a:r>
            <a:r>
              <a:rPr lang="en-US" sz="1700" dirty="0">
                <a:solidFill>
                  <a:srgbClr val="FFFF66"/>
                </a:solidFill>
                <a:cs typeface="Arial" pitchFamily="34" charset="0"/>
              </a:rPr>
              <a:t> of </a:t>
            </a:r>
            <a:r>
              <a:rPr lang="en-US" sz="1700" u="sng" dirty="0">
                <a:solidFill>
                  <a:srgbClr val="FFFF66"/>
                </a:solidFill>
                <a:cs typeface="Arial" pitchFamily="34" charset="0"/>
              </a:rPr>
              <a:t>old</a:t>
            </a:r>
            <a:r>
              <a:rPr lang="en-US" sz="1700" dirty="0">
                <a:solidFill>
                  <a:srgbClr val="FFFF66"/>
                </a:solidFill>
                <a:cs typeface="Arial" pitchFamily="34" charset="0"/>
              </a:rPr>
              <a:t> </a:t>
            </a:r>
            <a:r>
              <a:rPr lang="en-US" sz="1700" u="sng" dirty="0">
                <a:solidFill>
                  <a:srgbClr val="FFFF66"/>
                </a:solidFill>
                <a:cs typeface="Arial" pitchFamily="34" charset="0"/>
              </a:rPr>
              <a:t>beer</a:t>
            </a:r>
            <a:r>
              <a:rPr lang="en-US" sz="1700" dirty="0">
                <a:solidFill>
                  <a:srgbClr val="FFFF66"/>
                </a:solidFill>
                <a:cs typeface="Arial" pitchFamily="34" charset="0"/>
              </a:rPr>
              <a:t> </a:t>
            </a:r>
            <a:r>
              <a:rPr lang="en-US" sz="1700" u="sng" dirty="0">
                <a:solidFill>
                  <a:srgbClr val="FFFF66"/>
                </a:solidFill>
                <a:cs typeface="Arial" pitchFamily="34" charset="0"/>
              </a:rPr>
              <a:t>lingers</a:t>
            </a:r>
            <a:r>
              <a:rPr lang="en-US" sz="1700" dirty="0">
                <a:solidFill>
                  <a:srgbClr val="FFFF66"/>
                </a:solidFill>
                <a:cs typeface="Arial" pitchFamily="34" charset="0"/>
              </a:rPr>
              <a:t>.</a:t>
            </a:r>
            <a:endParaRPr lang="en-US" sz="1700" dirty="0">
              <a:solidFill>
                <a:srgbClr val="FFFF66"/>
              </a:solidFill>
            </a:endParaRPr>
          </a:p>
        </p:txBody>
      </p:sp>
      <p:sp>
        <p:nvSpPr>
          <p:cNvPr id="27664" name="Rectangle 16"/>
          <p:cNvSpPr>
            <a:spLocks noChangeArrowheads="1"/>
          </p:cNvSpPr>
          <p:nvPr/>
        </p:nvSpPr>
        <p:spPr bwMode="auto">
          <a:xfrm>
            <a:off x="2747963" y="2024592"/>
            <a:ext cx="3734915" cy="326233"/>
          </a:xfrm>
          <a:prstGeom prst="rect">
            <a:avLst/>
          </a:prstGeom>
          <a:noFill/>
          <a:ln w="9525">
            <a:noFill/>
            <a:miter lim="800000"/>
            <a:headEnd/>
            <a:tailEnd/>
          </a:ln>
        </p:spPr>
        <p:txBody>
          <a:bodyPr wrap="none" lIns="63999" tIns="31999" rIns="63999" bIns="31999">
            <a:spAutoFit/>
          </a:bodyPr>
          <a:lstStyle/>
          <a:p>
            <a:r>
              <a:rPr lang="en-US" sz="1700" dirty="0">
                <a:solidFill>
                  <a:schemeClr val="bg1"/>
                </a:solidFill>
                <a:cs typeface="Arial" pitchFamily="34" charset="0"/>
              </a:rPr>
              <a:t>The </a:t>
            </a:r>
            <a:r>
              <a:rPr lang="en-US" sz="1700" u="sng" dirty="0">
                <a:solidFill>
                  <a:schemeClr val="bg1"/>
                </a:solidFill>
                <a:cs typeface="Arial" pitchFamily="34" charset="0"/>
              </a:rPr>
              <a:t>sun</a:t>
            </a:r>
            <a:r>
              <a:rPr lang="en-US" sz="1700" dirty="0">
                <a:solidFill>
                  <a:schemeClr val="bg1"/>
                </a:solidFill>
                <a:cs typeface="Arial" pitchFamily="34" charset="0"/>
              </a:rPr>
              <a:t> </a:t>
            </a:r>
            <a:r>
              <a:rPr lang="en-US" sz="1700" u="sng" dirty="0">
                <a:solidFill>
                  <a:schemeClr val="bg1"/>
                </a:solidFill>
                <a:cs typeface="Arial" pitchFamily="34" charset="0"/>
              </a:rPr>
              <a:t>came</a:t>
            </a:r>
            <a:r>
              <a:rPr lang="en-US" sz="1700" dirty="0">
                <a:solidFill>
                  <a:schemeClr val="bg1"/>
                </a:solidFill>
                <a:cs typeface="Arial" pitchFamily="34" charset="0"/>
              </a:rPr>
              <a:t> up to </a:t>
            </a:r>
            <a:r>
              <a:rPr lang="en-US" sz="1700" u="sng" dirty="0">
                <a:solidFill>
                  <a:schemeClr val="bg1"/>
                </a:solidFill>
                <a:cs typeface="Arial" pitchFamily="34" charset="0"/>
              </a:rPr>
              <a:t>light</a:t>
            </a:r>
            <a:r>
              <a:rPr lang="en-US" sz="1700" dirty="0">
                <a:solidFill>
                  <a:schemeClr val="bg1"/>
                </a:solidFill>
                <a:cs typeface="Arial" pitchFamily="34" charset="0"/>
              </a:rPr>
              <a:t> the </a:t>
            </a:r>
            <a:r>
              <a:rPr lang="en-US" sz="1700" u="sng" dirty="0">
                <a:solidFill>
                  <a:schemeClr val="bg1"/>
                </a:solidFill>
                <a:cs typeface="Arial" pitchFamily="34" charset="0"/>
              </a:rPr>
              <a:t>eastern</a:t>
            </a:r>
            <a:r>
              <a:rPr lang="en-US" sz="1700" dirty="0">
                <a:solidFill>
                  <a:schemeClr val="bg1"/>
                </a:solidFill>
                <a:cs typeface="Arial" pitchFamily="34" charset="0"/>
              </a:rPr>
              <a:t> </a:t>
            </a:r>
            <a:r>
              <a:rPr lang="en-US" sz="1700" u="sng" dirty="0">
                <a:solidFill>
                  <a:schemeClr val="bg1"/>
                </a:solidFill>
                <a:cs typeface="Arial" pitchFamily="34" charset="0"/>
              </a:rPr>
              <a:t>sky</a:t>
            </a:r>
            <a:r>
              <a:rPr lang="en-US" sz="1700" dirty="0">
                <a:solidFill>
                  <a:schemeClr val="bg1"/>
                </a:solidFill>
                <a:cs typeface="Arial" pitchFamily="34" charset="0"/>
              </a:rPr>
              <a:t>.</a:t>
            </a:r>
            <a:endParaRPr lang="en-US" sz="1700" dirty="0">
              <a:solidFill>
                <a:schemeClr val="bg1"/>
              </a:solidFill>
            </a:endParaRPr>
          </a:p>
        </p:txBody>
      </p:sp>
      <p:sp>
        <p:nvSpPr>
          <p:cNvPr id="27665" name="Title 1"/>
          <p:cNvSpPr txBox="1">
            <a:spLocks/>
          </p:cNvSpPr>
          <p:nvPr/>
        </p:nvSpPr>
        <p:spPr bwMode="auto">
          <a:xfrm>
            <a:off x="381000" y="896278"/>
            <a:ext cx="6872883" cy="469636"/>
          </a:xfrm>
          <a:prstGeom prst="rect">
            <a:avLst/>
          </a:prstGeom>
          <a:noFill/>
          <a:ln w="9525">
            <a:noFill/>
            <a:miter lim="800000"/>
            <a:headEnd/>
            <a:tailEnd/>
          </a:ln>
        </p:spPr>
        <p:txBody>
          <a:bodyPr lIns="63999" tIns="31999" rIns="63999" bIns="31999" anchor="ctr"/>
          <a:lstStyle/>
          <a:p>
            <a:r>
              <a:rPr lang="en-US" dirty="0" smtClean="0">
                <a:solidFill>
                  <a:srgbClr val="EEECE1"/>
                </a:solidFill>
                <a:cs typeface="Arial" pitchFamily="34" charset="0"/>
              </a:rPr>
              <a:t>       How </a:t>
            </a:r>
            <a:r>
              <a:rPr lang="en-US" dirty="0">
                <a:solidFill>
                  <a:srgbClr val="EEECE1"/>
                </a:solidFill>
                <a:cs typeface="Arial" pitchFamily="34" charset="0"/>
              </a:rPr>
              <a:t>Many Inner Hair Cells are You Missing?</a:t>
            </a:r>
          </a:p>
        </p:txBody>
      </p:sp>
      <p:sp>
        <p:nvSpPr>
          <p:cNvPr id="27666" name="Content Placeholder 2"/>
          <p:cNvSpPr txBox="1">
            <a:spLocks/>
          </p:cNvSpPr>
          <p:nvPr/>
        </p:nvSpPr>
        <p:spPr bwMode="auto">
          <a:xfrm>
            <a:off x="319683" y="1447800"/>
            <a:ext cx="8572500" cy="444500"/>
          </a:xfrm>
          <a:prstGeom prst="rect">
            <a:avLst/>
          </a:prstGeom>
          <a:noFill/>
          <a:ln w="9525">
            <a:noFill/>
            <a:miter lim="800000"/>
            <a:headEnd/>
            <a:tailEnd/>
          </a:ln>
        </p:spPr>
        <p:txBody>
          <a:bodyPr lIns="63999" tIns="31999" rIns="63999" bIns="31999"/>
          <a:lstStyle/>
          <a:p>
            <a:pPr marL="340043" indent="-340043">
              <a:spcBef>
                <a:spcPts val="420"/>
              </a:spcBef>
            </a:pPr>
            <a:r>
              <a:rPr lang="en-US" sz="1700" dirty="0" smtClean="0">
                <a:solidFill>
                  <a:schemeClr val="bg1"/>
                </a:solidFill>
                <a:cs typeface="Arial" pitchFamily="34" charset="0"/>
              </a:rPr>
              <a:t>          A  Quick </a:t>
            </a:r>
            <a:r>
              <a:rPr lang="en-US" sz="1700" dirty="0">
                <a:solidFill>
                  <a:schemeClr val="bg1"/>
                </a:solidFill>
                <a:cs typeface="Arial" pitchFamily="34" charset="0"/>
              </a:rPr>
              <a:t>Test: The Spoken Word vs. Background Noise</a:t>
            </a:r>
          </a:p>
        </p:txBody>
      </p:sp>
      <p:sp>
        <p:nvSpPr>
          <p:cNvPr id="27667" name="Text Box 14"/>
          <p:cNvSpPr txBox="1">
            <a:spLocks noChangeArrowheads="1"/>
          </p:cNvSpPr>
          <p:nvPr/>
        </p:nvSpPr>
        <p:spPr bwMode="auto">
          <a:xfrm>
            <a:off x="865386" y="6038321"/>
            <a:ext cx="3785196" cy="618621"/>
          </a:xfrm>
          <a:prstGeom prst="rect">
            <a:avLst/>
          </a:prstGeom>
          <a:noFill/>
          <a:ln w="9525">
            <a:noFill/>
            <a:miter lim="800000"/>
            <a:headEnd/>
            <a:tailEnd/>
          </a:ln>
        </p:spPr>
        <p:txBody>
          <a:bodyPr lIns="63999" tIns="31999" rIns="63999" bIns="31999">
            <a:spAutoFit/>
          </a:bodyPr>
          <a:lstStyle/>
          <a:p>
            <a:pPr defTabSz="637858">
              <a:spcBef>
                <a:spcPct val="50000"/>
              </a:spcBef>
            </a:pPr>
            <a:r>
              <a:rPr lang="en-US" dirty="0">
                <a:solidFill>
                  <a:srgbClr val="F2F2F2"/>
                </a:solidFill>
                <a:latin typeface="Calibri" pitchFamily="34" charset="0"/>
              </a:rPr>
              <a:t>25.5 - Total Score =  SNR loss (re normal)</a:t>
            </a:r>
          </a:p>
        </p:txBody>
      </p:sp>
      <p:sp>
        <p:nvSpPr>
          <p:cNvPr id="2" name="TextBox 1"/>
          <p:cNvSpPr txBox="1"/>
          <p:nvPr/>
        </p:nvSpPr>
        <p:spPr>
          <a:xfrm>
            <a:off x="381000" y="152400"/>
            <a:ext cx="8077200" cy="646331"/>
          </a:xfrm>
          <a:prstGeom prst="rect">
            <a:avLst/>
          </a:prstGeom>
          <a:noFill/>
        </p:spPr>
        <p:txBody>
          <a:bodyPr wrap="square" rtlCol="0">
            <a:spAutoFit/>
          </a:bodyPr>
          <a:lstStyle/>
          <a:p>
            <a:r>
              <a:rPr lang="en-US" dirty="0" smtClean="0">
                <a:solidFill>
                  <a:schemeClr val="bg1"/>
                </a:solidFill>
              </a:rPr>
              <a:t>Now a 2 minute “Quick SIN” </a:t>
            </a:r>
            <a:r>
              <a:rPr lang="en-US" sz="1500" dirty="0" smtClean="0">
                <a:solidFill>
                  <a:schemeClr val="bg1"/>
                </a:solidFill>
              </a:rPr>
              <a:t>(Speech In Noise)  </a:t>
            </a:r>
            <a:r>
              <a:rPr lang="en-US" dirty="0" smtClean="0">
                <a:solidFill>
                  <a:schemeClr val="bg1"/>
                </a:solidFill>
              </a:rPr>
              <a:t>can give a great early warning.  </a:t>
            </a:r>
          </a:p>
          <a:p>
            <a:r>
              <a:rPr lang="en-US" dirty="0">
                <a:solidFill>
                  <a:srgbClr val="1E6392"/>
                </a:solidFill>
              </a:rPr>
              <a:t> </a:t>
            </a:r>
            <a:r>
              <a:rPr lang="en-US" dirty="0" smtClean="0">
                <a:solidFill>
                  <a:srgbClr val="1E6392"/>
                </a:solidFill>
              </a:rPr>
              <a:t>     </a:t>
            </a:r>
            <a:r>
              <a:rPr lang="en-US" dirty="0" smtClean="0">
                <a:solidFill>
                  <a:schemeClr val="bg1"/>
                </a:solidFill>
              </a:rPr>
              <a:t>See your Audiologist regularly!</a:t>
            </a:r>
            <a:r>
              <a:rPr lang="en-US" sz="1500" dirty="0" smtClean="0">
                <a:solidFill>
                  <a:schemeClr val="bg1"/>
                </a:solidFill>
              </a:rPr>
              <a:t>           0 dB “SNR loss” is normal.      </a:t>
            </a:r>
            <a:r>
              <a:rPr lang="en-US" dirty="0" smtClean="0">
                <a:solidFill>
                  <a:schemeClr val="bg1"/>
                </a:solidFill>
              </a:rPr>
              <a:t>10 dB is NOT</a:t>
            </a:r>
            <a:endParaRPr lang="en-US" dirty="0">
              <a:solidFill>
                <a:schemeClr val="bg1"/>
              </a:solidFill>
            </a:endParaRPr>
          </a:p>
        </p:txBody>
      </p:sp>
      <p:cxnSp>
        <p:nvCxnSpPr>
          <p:cNvPr id="4" name="Straight Arrow Connector 3"/>
          <p:cNvCxnSpPr/>
          <p:nvPr/>
        </p:nvCxnSpPr>
        <p:spPr>
          <a:xfrm>
            <a:off x="576460" y="604331"/>
            <a:ext cx="1855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1608"/>
          <p:cNvPicPr>
            <a:picLocks noChangeAspect="1" noChangeArrowheads="1"/>
          </p:cNvPicPr>
          <p:nvPr/>
        </p:nvPicPr>
        <p:blipFill>
          <a:blip r:embed="rId3" cstate="print"/>
          <a:srcRect l="33018" t="49452" r="18867" b="4250"/>
          <a:stretch>
            <a:fillRect/>
          </a:stretch>
        </p:blipFill>
        <p:spPr bwMode="auto">
          <a:xfrm>
            <a:off x="228600" y="1742282"/>
            <a:ext cx="8820150" cy="4882885"/>
          </a:xfrm>
          <a:prstGeom prst="rect">
            <a:avLst/>
          </a:prstGeom>
          <a:noFill/>
          <a:ln w="9525">
            <a:noFill/>
            <a:miter lim="800000"/>
            <a:headEnd/>
            <a:tailEnd/>
          </a:ln>
        </p:spPr>
      </p:pic>
      <p:sp>
        <p:nvSpPr>
          <p:cNvPr id="22531" name="Text Box 9"/>
          <p:cNvSpPr txBox="1">
            <a:spLocks noChangeArrowheads="1"/>
          </p:cNvSpPr>
          <p:nvPr/>
        </p:nvSpPr>
        <p:spPr bwMode="auto">
          <a:xfrm>
            <a:off x="4600774" y="2488407"/>
            <a:ext cx="759023" cy="218521"/>
          </a:xfrm>
          <a:prstGeom prst="rect">
            <a:avLst/>
          </a:prstGeom>
          <a:solidFill>
            <a:schemeClr val="bg1">
              <a:alpha val="70195"/>
            </a:schemeClr>
          </a:solidFill>
          <a:ln w="19050">
            <a:noFill/>
            <a:miter lim="800000"/>
            <a:headEnd/>
            <a:tailEnd/>
          </a:ln>
        </p:spPr>
        <p:txBody>
          <a:bodyPr lIns="64008" tIns="32004" rIns="64008" bIns="32004">
            <a:spAutoFit/>
          </a:bodyPr>
          <a:lstStyle/>
          <a:p>
            <a:pPr defTabSz="640080">
              <a:spcBef>
                <a:spcPct val="50000"/>
              </a:spcBef>
            </a:pPr>
            <a:r>
              <a:rPr lang="en-US" sz="1000" b="1" dirty="0"/>
              <a:t>G7   A8  B8</a:t>
            </a:r>
            <a:endParaRPr lang="en-US" dirty="0"/>
          </a:p>
        </p:txBody>
      </p:sp>
      <p:sp>
        <p:nvSpPr>
          <p:cNvPr id="22532" name="Rectangle 10"/>
          <p:cNvSpPr>
            <a:spLocks noChangeArrowheads="1"/>
          </p:cNvSpPr>
          <p:nvPr/>
        </p:nvSpPr>
        <p:spPr bwMode="auto">
          <a:xfrm>
            <a:off x="477242" y="330729"/>
            <a:ext cx="8438079" cy="1172629"/>
          </a:xfrm>
          <a:prstGeom prst="rect">
            <a:avLst/>
          </a:prstGeom>
          <a:noFill/>
          <a:ln w="25400">
            <a:noFill/>
            <a:miter lim="800000"/>
            <a:headEnd/>
            <a:tailEnd/>
          </a:ln>
        </p:spPr>
        <p:txBody>
          <a:bodyPr wrap="none" lIns="64008" tIns="32004" rIns="64008" bIns="32004">
            <a:spAutoFit/>
          </a:bodyPr>
          <a:lstStyle/>
          <a:p>
            <a:pPr defTabSz="640080"/>
            <a:r>
              <a:rPr lang="en-US" dirty="0">
                <a:solidFill>
                  <a:srgbClr val="EEECE1"/>
                </a:solidFill>
              </a:rPr>
              <a:t>In additional to taking an audiogram, we can make objective measurement </a:t>
            </a:r>
          </a:p>
          <a:p>
            <a:pPr defTabSz="640080"/>
            <a:r>
              <a:rPr lang="en-US" dirty="0">
                <a:solidFill>
                  <a:srgbClr val="EEECE1"/>
                </a:solidFill>
              </a:rPr>
              <a:t>to deduce the activity of the normal outer hair cells by detecting the </a:t>
            </a:r>
            <a:r>
              <a:rPr lang="en-US" i="1" dirty="0" err="1">
                <a:solidFill>
                  <a:srgbClr val="EEECE1"/>
                </a:solidFill>
              </a:rPr>
              <a:t>intermodulation</a:t>
            </a:r>
            <a:r>
              <a:rPr lang="en-US" i="1" dirty="0">
                <a:solidFill>
                  <a:srgbClr val="EEECE1"/>
                </a:solidFill>
              </a:rPr>
              <a:t> </a:t>
            </a:r>
          </a:p>
          <a:p>
            <a:pPr defTabSz="640080"/>
            <a:r>
              <a:rPr lang="en-US" i="1" dirty="0">
                <a:solidFill>
                  <a:srgbClr val="EEECE1"/>
                </a:solidFill>
              </a:rPr>
              <a:t>distortion </a:t>
            </a:r>
            <a:r>
              <a:rPr lang="en-US" dirty="0">
                <a:solidFill>
                  <a:srgbClr val="EEECE1"/>
                </a:solidFill>
              </a:rPr>
              <a:t>products that arrive back in the earcanal from the cochlea.  What we measure </a:t>
            </a:r>
          </a:p>
          <a:p>
            <a:pPr defTabSz="640080"/>
            <a:r>
              <a:rPr lang="en-US" dirty="0">
                <a:solidFill>
                  <a:srgbClr val="EEECE1"/>
                </a:solidFill>
              </a:rPr>
              <a:t>clinically is the “</a:t>
            </a:r>
            <a:r>
              <a:rPr lang="en-US" dirty="0" err="1">
                <a:solidFill>
                  <a:srgbClr val="EEECE1"/>
                </a:solidFill>
              </a:rPr>
              <a:t>Tartini</a:t>
            </a:r>
            <a:r>
              <a:rPr lang="en-US" dirty="0">
                <a:solidFill>
                  <a:srgbClr val="EEECE1"/>
                </a:solidFill>
              </a:rPr>
              <a:t> tone” he described in 1840 at the frequency 2f1-f2</a:t>
            </a:r>
          </a:p>
        </p:txBody>
      </p:sp>
      <p:pic>
        <p:nvPicPr>
          <p:cNvPr id="5" name="Picture 18" descr="000802_c278_0061_cslp.png"/>
          <p:cNvPicPr>
            <a:picLocks noChangeAspect="1"/>
          </p:cNvPicPr>
          <p:nvPr/>
        </p:nvPicPr>
        <p:blipFill>
          <a:blip r:embed="rId4" cstate="print"/>
          <a:srcRect/>
          <a:stretch>
            <a:fillRect/>
          </a:stretch>
        </p:blipFill>
        <p:spPr bwMode="auto">
          <a:xfrm>
            <a:off x="2895600" y="2022379"/>
            <a:ext cx="1142999" cy="186382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4008" tIns="32004" rIns="64008" bIns="32004" anchor="ctr"/>
          <a:lstStyle/>
          <a:p>
            <a:pPr algn="ctr">
              <a:defRPr/>
            </a:pPr>
            <a:endParaRPr lang="en-US"/>
          </a:p>
        </p:txBody>
      </p:sp>
      <p:pic>
        <p:nvPicPr>
          <p:cNvPr id="23555" name="Picture 2" descr="2152"/>
          <p:cNvPicPr>
            <a:picLocks noChangeAspect="1" noChangeArrowheads="1"/>
          </p:cNvPicPr>
          <p:nvPr/>
        </p:nvPicPr>
        <p:blipFill>
          <a:blip r:embed="rId2" cstate="print"/>
          <a:srcRect t="1074" b="6613"/>
          <a:stretch>
            <a:fillRect/>
          </a:stretch>
        </p:blipFill>
        <p:spPr bwMode="auto">
          <a:xfrm>
            <a:off x="304602" y="1295136"/>
            <a:ext cx="8534797" cy="5318125"/>
          </a:xfrm>
          <a:prstGeom prst="rect">
            <a:avLst/>
          </a:prstGeom>
          <a:noFill/>
          <a:ln w="9525">
            <a:noFill/>
            <a:miter lim="800000"/>
            <a:headEnd/>
            <a:tailEnd/>
          </a:ln>
        </p:spPr>
      </p:pic>
      <p:sp>
        <p:nvSpPr>
          <p:cNvPr id="23556" name="Text Box 3"/>
          <p:cNvSpPr txBox="1">
            <a:spLocks noChangeArrowheads="1"/>
          </p:cNvSpPr>
          <p:nvPr/>
        </p:nvSpPr>
        <p:spPr bwMode="auto">
          <a:xfrm>
            <a:off x="304602" y="228865"/>
            <a:ext cx="8686601" cy="938714"/>
          </a:xfrm>
          <a:prstGeom prst="rect">
            <a:avLst/>
          </a:prstGeom>
          <a:noFill/>
          <a:ln w="9525">
            <a:noFill/>
            <a:miter lim="800000"/>
            <a:headEnd/>
            <a:tailEnd/>
          </a:ln>
        </p:spPr>
        <p:txBody>
          <a:bodyPr lIns="91435" tIns="45718" rIns="91435" bIns="45718">
            <a:spAutoFit/>
          </a:bodyPr>
          <a:lstStyle/>
          <a:p>
            <a:pPr defTabSz="648970" eaLnBrk="0" hangingPunct="0">
              <a:spcBef>
                <a:spcPct val="50000"/>
              </a:spcBef>
            </a:pPr>
            <a:r>
              <a:rPr lang="en-US" sz="2200" dirty="0">
                <a:solidFill>
                  <a:srgbClr val="FFFF00"/>
                </a:solidFill>
                <a:latin typeface="Times New Roman" pitchFamily="18" charset="0"/>
              </a:rPr>
              <a:t>                                        “BACH BY EAR”</a:t>
            </a:r>
          </a:p>
          <a:p>
            <a:pPr defTabSz="648970" eaLnBrk="0" hangingPunct="0">
              <a:spcBef>
                <a:spcPct val="50000"/>
              </a:spcBef>
            </a:pPr>
            <a:r>
              <a:rPr lang="en-US" sz="2200" dirty="0">
                <a:solidFill>
                  <a:srgbClr val="FFFF00"/>
                </a:solidFill>
                <a:latin typeface="Times New Roman" pitchFamily="18" charset="0"/>
              </a:rPr>
              <a:t>PORTION OF MUSIC RECORDED FROM AN EAR IN REAL TIME</a:t>
            </a:r>
          </a:p>
        </p:txBody>
      </p:sp>
      <p:sp>
        <p:nvSpPr>
          <p:cNvPr id="23557" name="Line 4"/>
          <p:cNvSpPr>
            <a:spLocks noChangeShapeType="1"/>
          </p:cNvSpPr>
          <p:nvPr/>
        </p:nvSpPr>
        <p:spPr bwMode="auto">
          <a:xfrm>
            <a:off x="4038203" y="4191000"/>
            <a:ext cx="1676797" cy="0"/>
          </a:xfrm>
          <a:prstGeom prst="line">
            <a:avLst/>
          </a:prstGeom>
          <a:noFill/>
          <a:ln w="50800">
            <a:solidFill>
              <a:srgbClr val="FF0000"/>
            </a:solidFill>
            <a:round/>
            <a:headEnd/>
            <a:tailEnd type="triangle" w="med" len="med"/>
          </a:ln>
        </p:spPr>
        <p:txBody>
          <a:bodyPr wrap="none" lIns="64008" tIns="32004" rIns="64008" bIns="32004" anchor="ctr">
            <a:spAutoFit/>
          </a:bodyPr>
          <a:lstStyle/>
          <a:p>
            <a:endParaRPr lang="en-US"/>
          </a:p>
        </p:txBody>
      </p:sp>
      <p:sp>
        <p:nvSpPr>
          <p:cNvPr id="23558" name="Text Box 5"/>
          <p:cNvSpPr txBox="1">
            <a:spLocks noChangeArrowheads="1"/>
          </p:cNvSpPr>
          <p:nvPr/>
        </p:nvSpPr>
        <p:spPr bwMode="auto">
          <a:xfrm>
            <a:off x="1600399" y="4038865"/>
            <a:ext cx="2437804" cy="336021"/>
          </a:xfrm>
          <a:prstGeom prst="rect">
            <a:avLst/>
          </a:prstGeom>
          <a:noFill/>
          <a:ln w="44450">
            <a:noFill/>
            <a:miter lim="800000"/>
            <a:headEnd/>
            <a:tailEnd/>
          </a:ln>
        </p:spPr>
        <p:txBody>
          <a:bodyPr lIns="91435" tIns="45718" rIns="91435" bIns="45718">
            <a:spAutoFit/>
          </a:bodyPr>
          <a:lstStyle/>
          <a:p>
            <a:pPr defTabSz="648970" eaLnBrk="0" hangingPunct="0">
              <a:spcBef>
                <a:spcPct val="50000"/>
              </a:spcBef>
            </a:pPr>
            <a:r>
              <a:rPr lang="en-US" sz="1600" b="1" dirty="0">
                <a:solidFill>
                  <a:srgbClr val="FF0000"/>
                </a:solidFill>
              </a:rPr>
              <a:t>CD DEMONSTRATION</a:t>
            </a:r>
          </a:p>
        </p:txBody>
      </p:sp>
      <p:sp>
        <p:nvSpPr>
          <p:cNvPr id="23559" name="Rectangle 6"/>
          <p:cNvSpPr>
            <a:spLocks noChangeArrowheads="1"/>
          </p:cNvSpPr>
          <p:nvPr/>
        </p:nvSpPr>
        <p:spPr bwMode="auto">
          <a:xfrm>
            <a:off x="381000" y="4553319"/>
            <a:ext cx="129331" cy="341632"/>
          </a:xfrm>
          <a:prstGeom prst="rect">
            <a:avLst/>
          </a:prstGeom>
          <a:solidFill>
            <a:schemeClr val="bg1"/>
          </a:solidFill>
          <a:ln w="15875">
            <a:solidFill>
              <a:schemeClr val="bg1"/>
            </a:solidFill>
            <a:miter lim="800000"/>
            <a:headEnd/>
            <a:tailEnd/>
          </a:ln>
        </p:spPr>
        <p:txBody>
          <a:bodyPr wrap="none" lIns="64008" tIns="32004" rIns="64008" bIns="32004" anchor="ctr">
            <a:spAutoFit/>
          </a:bodyPr>
          <a:lstStyle/>
          <a:p>
            <a:endParaRPr lang="en-US"/>
          </a:p>
        </p:txBody>
      </p:sp>
      <p:sp>
        <p:nvSpPr>
          <p:cNvPr id="23560" name="AutoShape 7">
            <a:hlinkClick r:id="" action="ppaction://noaction" highlightClick="1">
              <a:snd r:embed="rId3" name="track 4.wav"/>
            </a:hlinkClick>
          </p:cNvPr>
          <p:cNvSpPr>
            <a:spLocks noChangeArrowheads="1"/>
          </p:cNvSpPr>
          <p:nvPr/>
        </p:nvSpPr>
        <p:spPr bwMode="auto">
          <a:xfrm>
            <a:off x="457399" y="4084345"/>
            <a:ext cx="457398" cy="341632"/>
          </a:xfrm>
          <a:prstGeom prst="actionButtonSound">
            <a:avLst/>
          </a:prstGeom>
          <a:noFill/>
          <a:ln w="15875">
            <a:solidFill>
              <a:srgbClr val="00FF00"/>
            </a:solidFill>
            <a:miter lim="800000"/>
            <a:headEnd/>
            <a:tailEnd/>
          </a:ln>
        </p:spPr>
        <p:txBody>
          <a:bodyPr lIns="64008" tIns="32004" rIns="64008" bIns="32004" anchor="ctr">
            <a:spAutoFit/>
          </a:bodyPr>
          <a:lstStyle/>
          <a:p>
            <a:endParaRPr lang="en-US"/>
          </a:p>
        </p:txBody>
      </p:sp>
      <p:sp>
        <p:nvSpPr>
          <p:cNvPr id="23561" name="AutoShape 8">
            <a:hlinkClick r:id="" action="ppaction://noaction" highlightClick="1">
              <a:snd r:embed="rId4" name="track 3.wav"/>
            </a:hlinkClick>
          </p:cNvPr>
          <p:cNvSpPr>
            <a:spLocks noChangeArrowheads="1"/>
          </p:cNvSpPr>
          <p:nvPr/>
        </p:nvSpPr>
        <p:spPr bwMode="auto">
          <a:xfrm>
            <a:off x="533797" y="2789211"/>
            <a:ext cx="456406" cy="341632"/>
          </a:xfrm>
          <a:prstGeom prst="actionButtonSound">
            <a:avLst/>
          </a:prstGeom>
          <a:noFill/>
          <a:ln w="15875">
            <a:solidFill>
              <a:srgbClr val="00FF00"/>
            </a:solidFill>
            <a:miter lim="800000"/>
            <a:headEnd/>
            <a:tailEnd/>
          </a:ln>
        </p:spPr>
        <p:txBody>
          <a:bodyPr lIns="64008" tIns="32004" rIns="64008" bIns="32004" anchor="ctr">
            <a:spAutoFit/>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p:cNvSpPr>
            <a:spLocks noChangeArrowheads="1"/>
          </p:cNvSpPr>
          <p:nvPr/>
        </p:nvSpPr>
        <p:spPr bwMode="auto">
          <a:xfrm>
            <a:off x="762000" y="508000"/>
            <a:ext cx="4572000" cy="3250121"/>
          </a:xfrm>
          <a:prstGeom prst="rect">
            <a:avLst/>
          </a:prstGeom>
          <a:noFill/>
          <a:ln w="9525">
            <a:noFill/>
            <a:miter lim="800000"/>
            <a:headEnd/>
            <a:tailEnd/>
          </a:ln>
        </p:spPr>
        <p:txBody>
          <a:bodyPr lIns="64008" tIns="32004" rIns="64008" bIns="32004">
            <a:spAutoFit/>
          </a:bodyPr>
          <a:lstStyle/>
          <a:p>
            <a:pPr>
              <a:spcBef>
                <a:spcPct val="50000"/>
              </a:spcBef>
            </a:pPr>
            <a:r>
              <a:rPr lang="en-US" dirty="0">
                <a:solidFill>
                  <a:schemeClr val="bg1"/>
                </a:solidFill>
              </a:rPr>
              <a:t>THE “TARTINI TONE BLUES” </a:t>
            </a:r>
          </a:p>
          <a:p>
            <a:pPr>
              <a:spcBef>
                <a:spcPct val="50000"/>
              </a:spcBef>
            </a:pPr>
            <a:r>
              <a:rPr lang="en-US" dirty="0">
                <a:solidFill>
                  <a:schemeClr val="bg1"/>
                </a:solidFill>
              </a:rPr>
              <a:t>The first and second notes are </a:t>
            </a:r>
          </a:p>
          <a:p>
            <a:pPr>
              <a:spcBef>
                <a:spcPct val="50000"/>
              </a:spcBef>
            </a:pPr>
            <a:r>
              <a:rPr lang="en-US" dirty="0">
                <a:solidFill>
                  <a:schemeClr val="bg1"/>
                </a:solidFill>
              </a:rPr>
              <a:t>the primaries, the third (bottom)</a:t>
            </a:r>
          </a:p>
          <a:p>
            <a:pPr>
              <a:spcBef>
                <a:spcPct val="50000"/>
              </a:spcBef>
            </a:pPr>
            <a:r>
              <a:rPr lang="en-US" dirty="0">
                <a:solidFill>
                  <a:schemeClr val="bg1"/>
                </a:solidFill>
              </a:rPr>
              <a:t>note is the </a:t>
            </a:r>
            <a:r>
              <a:rPr lang="en-US" dirty="0" err="1">
                <a:solidFill>
                  <a:schemeClr val="bg1"/>
                </a:solidFill>
              </a:rPr>
              <a:t>Tartini</a:t>
            </a:r>
            <a:r>
              <a:rPr lang="en-US" dirty="0">
                <a:solidFill>
                  <a:schemeClr val="bg1"/>
                </a:solidFill>
              </a:rPr>
              <a:t> tone.</a:t>
            </a:r>
          </a:p>
          <a:p>
            <a:pPr>
              <a:spcBef>
                <a:spcPct val="50000"/>
              </a:spcBef>
            </a:pPr>
            <a:endParaRPr lang="en-US" dirty="0">
              <a:solidFill>
                <a:schemeClr val="bg1"/>
              </a:solidFill>
            </a:endParaRPr>
          </a:p>
          <a:p>
            <a:pPr>
              <a:spcBef>
                <a:spcPct val="50000"/>
              </a:spcBef>
            </a:pPr>
            <a:endParaRPr lang="en-US" dirty="0">
              <a:solidFill>
                <a:schemeClr val="bg1"/>
              </a:solidFill>
            </a:endParaRPr>
          </a:p>
          <a:p>
            <a:pPr>
              <a:spcBef>
                <a:spcPct val="50000"/>
              </a:spcBef>
            </a:pPr>
            <a:endParaRPr lang="en-US" dirty="0">
              <a:solidFill>
                <a:schemeClr val="bg1"/>
              </a:solidFill>
            </a:endParaRPr>
          </a:p>
          <a:p>
            <a:pPr>
              <a:spcBef>
                <a:spcPct val="50000"/>
              </a:spcBef>
            </a:pPr>
            <a:endParaRPr lang="en-US" dirty="0">
              <a:solidFill>
                <a:schemeClr val="bg1"/>
              </a:solidFill>
            </a:endParaRPr>
          </a:p>
        </p:txBody>
      </p:sp>
      <p:sp>
        <p:nvSpPr>
          <p:cNvPr id="24579" name="AutoShape 3">
            <a:hlinkClick r:id="" action="ppaction://noaction" highlightClick="1">
              <a:snd r:embed="rId2" name="Tartini tone bluesx (2).wav"/>
            </a:hlinkClick>
          </p:cNvPr>
          <p:cNvSpPr>
            <a:spLocks noChangeArrowheads="1"/>
          </p:cNvSpPr>
          <p:nvPr/>
        </p:nvSpPr>
        <p:spPr bwMode="auto">
          <a:xfrm>
            <a:off x="3048000" y="3276600"/>
            <a:ext cx="714375" cy="341632"/>
          </a:xfrm>
          <a:prstGeom prst="actionButtonSound">
            <a:avLst/>
          </a:prstGeom>
          <a:noFill/>
          <a:ln w="15875">
            <a:solidFill>
              <a:srgbClr val="00FF00"/>
            </a:solidFill>
            <a:miter lim="800000"/>
            <a:headEnd/>
            <a:tailEnd/>
          </a:ln>
        </p:spPr>
        <p:txBody>
          <a:bodyPr wrap="square" lIns="64008" tIns="32004" rIns="64008" bIns="32004" anchor="ctr">
            <a:spAutoFit/>
          </a:bodyPr>
          <a:lstStyle/>
          <a:p>
            <a:endParaRPr lang="en-US"/>
          </a:p>
        </p:txBody>
      </p:sp>
      <p:pic>
        <p:nvPicPr>
          <p:cNvPr id="24580" name="Picture 4" descr="Mead and Chuck"/>
          <p:cNvPicPr>
            <a:picLocks noChangeAspect="1" noChangeArrowheads="1"/>
          </p:cNvPicPr>
          <p:nvPr/>
        </p:nvPicPr>
        <p:blipFill>
          <a:blip r:embed="rId3" cstate="print"/>
          <a:srcRect/>
          <a:stretch>
            <a:fillRect/>
          </a:stretch>
        </p:blipFill>
        <p:spPr bwMode="auto">
          <a:xfrm>
            <a:off x="4038600" y="1397000"/>
            <a:ext cx="4944468"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57200"/>
            <a:ext cx="6858000" cy="1384995"/>
          </a:xfrm>
          <a:prstGeom prst="rect">
            <a:avLst/>
          </a:prstGeom>
          <a:noFill/>
        </p:spPr>
        <p:txBody>
          <a:bodyPr wrap="square" rtlCol="0">
            <a:spAutoFit/>
          </a:bodyPr>
          <a:lstStyle/>
          <a:p>
            <a:r>
              <a:rPr lang="en-US" sz="2800" dirty="0" smtClean="0">
                <a:solidFill>
                  <a:srgbClr val="FFFF00"/>
                </a:solidFill>
              </a:rPr>
              <a:t>How do I protect my ears in the first place?</a:t>
            </a:r>
          </a:p>
          <a:p>
            <a:endParaRPr lang="en-US" sz="2800" dirty="0" smtClean="0">
              <a:solidFill>
                <a:srgbClr val="FFFF00"/>
              </a:solidFill>
            </a:endParaRPr>
          </a:p>
          <a:p>
            <a:r>
              <a:rPr lang="en-US" sz="2800" dirty="0" smtClean="0">
                <a:solidFill>
                  <a:srgbClr val="FFFF00"/>
                </a:solidFill>
              </a:rPr>
              <a:t>  (Repetition is sometimes the best teacher.) </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10"/>
          <p:cNvSpPr txBox="1">
            <a:spLocks/>
          </p:cNvSpPr>
          <p:nvPr/>
        </p:nvSpPr>
        <p:spPr bwMode="auto">
          <a:xfrm>
            <a:off x="8286750" y="15240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1E90C5"/>
                </a:solidFill>
              </a:rPr>
              <a:t>55dB</a:t>
            </a:r>
          </a:p>
        </p:txBody>
      </p:sp>
      <p:sp>
        <p:nvSpPr>
          <p:cNvPr id="111619" name="Content Placeholder 10"/>
          <p:cNvSpPr txBox="1">
            <a:spLocks/>
          </p:cNvSpPr>
          <p:nvPr/>
        </p:nvSpPr>
        <p:spPr bwMode="auto">
          <a:xfrm>
            <a:off x="8286750" y="24765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64C83C"/>
                </a:solidFill>
              </a:rPr>
              <a:t>10dB</a:t>
            </a:r>
          </a:p>
        </p:txBody>
      </p:sp>
      <p:sp>
        <p:nvSpPr>
          <p:cNvPr id="111620" name="Content Placeholder 10"/>
          <p:cNvSpPr txBox="1">
            <a:spLocks/>
          </p:cNvSpPr>
          <p:nvPr/>
        </p:nvSpPr>
        <p:spPr bwMode="auto">
          <a:xfrm>
            <a:off x="8286750" y="30480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C828"/>
                </a:solidFill>
              </a:rPr>
              <a:t>5dB</a:t>
            </a:r>
          </a:p>
        </p:txBody>
      </p:sp>
      <p:sp>
        <p:nvSpPr>
          <p:cNvPr id="111621" name="Content Placeholder 10"/>
          <p:cNvSpPr txBox="1">
            <a:spLocks/>
          </p:cNvSpPr>
          <p:nvPr/>
        </p:nvSpPr>
        <p:spPr bwMode="auto">
          <a:xfrm>
            <a:off x="8286750" y="37465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3399"/>
                </a:solidFill>
              </a:rPr>
              <a:t>0dB</a:t>
            </a:r>
          </a:p>
        </p:txBody>
      </p:sp>
      <p:sp>
        <p:nvSpPr>
          <p:cNvPr id="111622" name="Title 1"/>
          <p:cNvSpPr>
            <a:spLocks noGrp="1"/>
          </p:cNvSpPr>
          <p:nvPr>
            <p:ph type="title" idx="4294967295"/>
          </p:nvPr>
        </p:nvSpPr>
        <p:spPr>
          <a:xfrm>
            <a:off x="270867" y="254000"/>
            <a:ext cx="8263533" cy="469636"/>
          </a:xfrm>
        </p:spPr>
        <p:txBody>
          <a:bodyPr>
            <a:noAutofit/>
          </a:bodyPr>
          <a:lstStyle/>
          <a:p>
            <a:pPr eaLnBrk="1" hangingPunct="1"/>
            <a:r>
              <a:rPr lang="en-US" sz="3400" dirty="0" smtClean="0">
                <a:solidFill>
                  <a:schemeClr val="bg1"/>
                </a:solidFill>
                <a:latin typeface="Arial" charset="0"/>
                <a:cs typeface="Arial" charset="0"/>
              </a:rPr>
              <a:t>Earplugs Prevent Overload Distortion</a:t>
            </a:r>
          </a:p>
        </p:txBody>
      </p:sp>
      <p:sp>
        <p:nvSpPr>
          <p:cNvPr id="111623" name="Content Placeholder 3"/>
          <p:cNvSpPr txBox="1">
            <a:spLocks/>
          </p:cNvSpPr>
          <p:nvPr/>
        </p:nvSpPr>
        <p:spPr bwMode="auto">
          <a:xfrm>
            <a:off x="5905500" y="1035845"/>
            <a:ext cx="2047875" cy="424656"/>
          </a:xfrm>
          <a:prstGeom prst="rect">
            <a:avLst/>
          </a:prstGeom>
          <a:noFill/>
          <a:ln w="9525">
            <a:noFill/>
            <a:miter lim="800000"/>
            <a:headEnd/>
            <a:tailEnd/>
          </a:ln>
        </p:spPr>
        <p:txBody>
          <a:bodyPr lIns="63999" tIns="31999" rIns="63999" bIns="31999"/>
          <a:lstStyle/>
          <a:p>
            <a:pPr>
              <a:spcBef>
                <a:spcPts val="420"/>
              </a:spcBef>
            </a:pPr>
            <a:r>
              <a:rPr lang="en-US" sz="1400" dirty="0">
                <a:solidFill>
                  <a:srgbClr val="EEECE1"/>
                </a:solidFill>
              </a:rPr>
              <a:t>Signal to noise ratio.</a:t>
            </a:r>
          </a:p>
        </p:txBody>
      </p:sp>
      <p:pic>
        <p:nvPicPr>
          <p:cNvPr id="111624" name="Picture 25" descr="Chart_WordsCorrect_Grid.png"/>
          <p:cNvPicPr>
            <a:picLocks noChangeAspect="1"/>
          </p:cNvPicPr>
          <p:nvPr/>
        </p:nvPicPr>
        <p:blipFill>
          <a:blip r:embed="rId3" cstate="print"/>
          <a:srcRect/>
          <a:stretch>
            <a:fillRect/>
          </a:stretch>
        </p:blipFill>
        <p:spPr bwMode="auto">
          <a:xfrm>
            <a:off x="4572000" y="1460501"/>
            <a:ext cx="3779243" cy="4362979"/>
          </a:xfrm>
          <a:prstGeom prst="rect">
            <a:avLst/>
          </a:prstGeom>
          <a:noFill/>
          <a:ln w="9525">
            <a:noFill/>
            <a:miter lim="800000"/>
            <a:headEnd/>
            <a:tailEnd/>
          </a:ln>
        </p:spPr>
      </p:pic>
      <p:pic>
        <p:nvPicPr>
          <p:cNvPr id="111625" name="Picture 26" descr="Chart_WordsCorrect_WhiteLines.png"/>
          <p:cNvPicPr>
            <a:picLocks noChangeAspect="1"/>
          </p:cNvPicPr>
          <p:nvPr/>
        </p:nvPicPr>
        <p:blipFill>
          <a:blip r:embed="rId4" cstate="print"/>
          <a:srcRect/>
          <a:stretch>
            <a:fillRect/>
          </a:stretch>
        </p:blipFill>
        <p:spPr bwMode="auto">
          <a:xfrm>
            <a:off x="4572001" y="1460500"/>
            <a:ext cx="3796109" cy="4381500"/>
          </a:xfrm>
          <a:prstGeom prst="rect">
            <a:avLst/>
          </a:prstGeom>
          <a:noFill/>
          <a:ln w="9525">
            <a:noFill/>
            <a:miter lim="800000"/>
            <a:headEnd/>
            <a:tailEnd/>
          </a:ln>
        </p:spPr>
      </p:pic>
      <p:pic>
        <p:nvPicPr>
          <p:cNvPr id="111626" name="Picture 27" descr="Chart_WordsCorrect_Pink.png"/>
          <p:cNvPicPr>
            <a:picLocks noChangeAspect="1"/>
          </p:cNvPicPr>
          <p:nvPr/>
        </p:nvPicPr>
        <p:blipFill>
          <a:blip r:embed="rId5" cstate="print"/>
          <a:srcRect/>
          <a:stretch>
            <a:fillRect/>
          </a:stretch>
        </p:blipFill>
        <p:spPr bwMode="auto">
          <a:xfrm>
            <a:off x="4572001" y="1460500"/>
            <a:ext cx="3796109" cy="4381500"/>
          </a:xfrm>
          <a:prstGeom prst="rect">
            <a:avLst/>
          </a:prstGeom>
          <a:noFill/>
          <a:ln w="9525">
            <a:noFill/>
            <a:miter lim="800000"/>
            <a:headEnd/>
            <a:tailEnd/>
          </a:ln>
        </p:spPr>
      </p:pic>
      <p:pic>
        <p:nvPicPr>
          <p:cNvPr id="111627" name="Picture 28" descr="Chart_WordsCorrect_Yellow.png"/>
          <p:cNvPicPr>
            <a:picLocks noChangeAspect="1"/>
          </p:cNvPicPr>
          <p:nvPr/>
        </p:nvPicPr>
        <p:blipFill>
          <a:blip r:embed="rId6" cstate="print"/>
          <a:srcRect/>
          <a:stretch>
            <a:fillRect/>
          </a:stretch>
        </p:blipFill>
        <p:spPr bwMode="auto">
          <a:xfrm>
            <a:off x="4572000" y="1460500"/>
            <a:ext cx="3785196" cy="4368271"/>
          </a:xfrm>
          <a:prstGeom prst="rect">
            <a:avLst/>
          </a:prstGeom>
          <a:noFill/>
          <a:ln w="9525">
            <a:noFill/>
            <a:miter lim="800000"/>
            <a:headEnd/>
            <a:tailEnd/>
          </a:ln>
        </p:spPr>
      </p:pic>
      <p:pic>
        <p:nvPicPr>
          <p:cNvPr id="111628" name="Picture 29" descr="Chart_WordsCorrect_Green.png"/>
          <p:cNvPicPr>
            <a:picLocks noChangeAspect="1"/>
          </p:cNvPicPr>
          <p:nvPr/>
        </p:nvPicPr>
        <p:blipFill>
          <a:blip r:embed="rId7" cstate="print"/>
          <a:srcRect/>
          <a:stretch>
            <a:fillRect/>
          </a:stretch>
        </p:blipFill>
        <p:spPr bwMode="auto">
          <a:xfrm>
            <a:off x="4572000" y="1460500"/>
            <a:ext cx="3785196" cy="4368271"/>
          </a:xfrm>
          <a:prstGeom prst="rect">
            <a:avLst/>
          </a:prstGeom>
          <a:noFill/>
          <a:ln w="9525">
            <a:noFill/>
            <a:miter lim="800000"/>
            <a:headEnd/>
            <a:tailEnd/>
          </a:ln>
        </p:spPr>
      </p:pic>
      <p:pic>
        <p:nvPicPr>
          <p:cNvPr id="111629" name="Picture 30" descr="Chart_WordsCorrect_Blue.png"/>
          <p:cNvPicPr>
            <a:picLocks noChangeAspect="1"/>
          </p:cNvPicPr>
          <p:nvPr/>
        </p:nvPicPr>
        <p:blipFill>
          <a:blip r:embed="rId8" cstate="print"/>
          <a:srcRect/>
          <a:stretch>
            <a:fillRect/>
          </a:stretch>
        </p:blipFill>
        <p:spPr bwMode="auto">
          <a:xfrm>
            <a:off x="4572001" y="1460500"/>
            <a:ext cx="3796109" cy="4381500"/>
          </a:xfrm>
          <a:prstGeom prst="rect">
            <a:avLst/>
          </a:prstGeom>
          <a:noFill/>
          <a:ln w="9525">
            <a:noFill/>
            <a:miter lim="800000"/>
            <a:headEnd/>
            <a:tailEnd/>
          </a:ln>
        </p:spPr>
      </p:pic>
      <p:grpSp>
        <p:nvGrpSpPr>
          <p:cNvPr id="2" name="Group 16"/>
          <p:cNvGrpSpPr>
            <a:grpSpLocks/>
          </p:cNvGrpSpPr>
          <p:nvPr/>
        </p:nvGrpSpPr>
        <p:grpSpPr bwMode="auto">
          <a:xfrm>
            <a:off x="0" y="3111500"/>
            <a:ext cx="7764859" cy="762000"/>
            <a:chOff x="3073400" y="1706563"/>
            <a:chExt cx="12423175" cy="915020"/>
          </a:xfrm>
        </p:grpSpPr>
        <p:sp>
          <p:nvSpPr>
            <p:cNvPr id="111631" name="TextBox 17"/>
            <p:cNvSpPr txBox="1">
              <a:spLocks noChangeArrowheads="1"/>
            </p:cNvSpPr>
            <p:nvPr/>
          </p:nvSpPr>
          <p:spPr bwMode="auto">
            <a:xfrm>
              <a:off x="3990377" y="1965328"/>
              <a:ext cx="11506198" cy="368504"/>
            </a:xfrm>
            <a:prstGeom prst="rect">
              <a:avLst/>
            </a:prstGeom>
            <a:noFill/>
            <a:ln w="9525">
              <a:noFill/>
              <a:miter lim="800000"/>
              <a:headEnd/>
              <a:tailEnd/>
            </a:ln>
          </p:spPr>
          <p:txBody>
            <a:bodyPr>
              <a:spAutoFit/>
            </a:bodyPr>
            <a:lstStyle/>
            <a:p>
              <a:pPr>
                <a:lnSpc>
                  <a:spcPct val="80000"/>
                </a:lnSpc>
              </a:pPr>
              <a:r>
                <a:rPr lang="en-US" sz="1700" dirty="0">
                  <a:solidFill>
                    <a:srgbClr val="EEECE1"/>
                  </a:solidFill>
                </a:rPr>
                <a:t>Same holds true for both music and speech</a:t>
              </a:r>
            </a:p>
          </p:txBody>
        </p:sp>
        <p:grpSp>
          <p:nvGrpSpPr>
            <p:cNvPr id="3" name="Group 18"/>
            <p:cNvGrpSpPr>
              <a:grpSpLocks/>
            </p:cNvGrpSpPr>
            <p:nvPr/>
          </p:nvGrpSpPr>
          <p:grpSpPr bwMode="auto">
            <a:xfrm>
              <a:off x="3073400" y="1706563"/>
              <a:ext cx="914400" cy="915020"/>
              <a:chOff x="711200" y="2133600"/>
              <a:chExt cx="914400" cy="915020"/>
            </a:xfrm>
          </p:grpSpPr>
          <p:sp>
            <p:nvSpPr>
              <p:cNvPr id="20" name="Oval 19"/>
              <p:cNvSpPr/>
              <p:nvPr/>
            </p:nvSpPr>
            <p:spPr>
              <a:xfrm>
                <a:off x="838194" y="2294047"/>
                <a:ext cx="634969" cy="635431"/>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sp>
            <p:nvSpPr>
              <p:cNvPr id="21" name="Oval 20"/>
              <p:cNvSpPr/>
              <p:nvPr/>
            </p:nvSpPr>
            <p:spPr>
              <a:xfrm>
                <a:off x="711200" y="2133600"/>
                <a:ext cx="914356" cy="91502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grpSp>
      </p:grpSp>
      <p:grpSp>
        <p:nvGrpSpPr>
          <p:cNvPr id="4" name="Group 21"/>
          <p:cNvGrpSpPr>
            <a:grpSpLocks/>
          </p:cNvGrpSpPr>
          <p:nvPr/>
        </p:nvGrpSpPr>
        <p:grpSpPr bwMode="auto">
          <a:xfrm>
            <a:off x="0" y="2413000"/>
            <a:ext cx="6801446" cy="762000"/>
            <a:chOff x="3073400" y="868363"/>
            <a:chExt cx="10883100" cy="914400"/>
          </a:xfrm>
        </p:grpSpPr>
        <p:sp>
          <p:nvSpPr>
            <p:cNvPr id="111636" name="TextBox 22"/>
            <p:cNvSpPr txBox="1">
              <a:spLocks noChangeArrowheads="1"/>
            </p:cNvSpPr>
            <p:nvPr/>
          </p:nvSpPr>
          <p:spPr bwMode="auto">
            <a:xfrm>
              <a:off x="3974302" y="1046163"/>
              <a:ext cx="9982198" cy="424732"/>
            </a:xfrm>
            <a:prstGeom prst="rect">
              <a:avLst/>
            </a:prstGeom>
            <a:noFill/>
            <a:ln w="9525">
              <a:noFill/>
              <a:miter lim="800000"/>
              <a:headEnd/>
              <a:tailEnd/>
            </a:ln>
          </p:spPr>
          <p:txBody>
            <a:bodyPr>
              <a:spAutoFit/>
            </a:bodyPr>
            <a:lstStyle/>
            <a:p>
              <a:r>
                <a:rPr lang="en-US" sz="1700" dirty="0">
                  <a:solidFill>
                    <a:srgbClr val="EEECE1"/>
                  </a:solidFill>
                </a:rPr>
                <a:t>Intelligibility deteriorates above 100 dB</a:t>
              </a:r>
            </a:p>
          </p:txBody>
        </p:sp>
        <p:grpSp>
          <p:nvGrpSpPr>
            <p:cNvPr id="5" name="Group 21"/>
            <p:cNvGrpSpPr>
              <a:grpSpLocks/>
            </p:cNvGrpSpPr>
            <p:nvPr/>
          </p:nvGrpSpPr>
          <p:grpSpPr bwMode="auto">
            <a:xfrm>
              <a:off x="3073400" y="868363"/>
              <a:ext cx="914400" cy="914400"/>
              <a:chOff x="711200" y="2133600"/>
              <a:chExt cx="914400" cy="914400"/>
            </a:xfrm>
          </p:grpSpPr>
          <p:sp>
            <p:nvSpPr>
              <p:cNvPr id="25" name="Oval 24"/>
              <p:cNvSpPr/>
              <p:nvPr/>
            </p:nvSpPr>
            <p:spPr>
              <a:xfrm>
                <a:off x="838209" y="2293938"/>
                <a:ext cx="635046"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sp>
            <p:nvSpPr>
              <p:cNvPr id="26" name="Oval 25"/>
              <p:cNvSpPr/>
              <p:nvPr/>
            </p:nvSpPr>
            <p:spPr>
              <a:xfrm>
                <a:off x="711200" y="2133600"/>
                <a:ext cx="914466"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grpSp>
      </p:gr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0" descr="Chart_RealEarAttenuationlines.psd"/>
          <p:cNvPicPr>
            <a:picLocks noChangeAspect="1"/>
          </p:cNvPicPr>
          <p:nvPr/>
        </p:nvPicPr>
        <p:blipFill>
          <a:blip r:embed="rId3" cstate="print"/>
          <a:srcRect/>
          <a:stretch>
            <a:fillRect/>
          </a:stretch>
        </p:blipFill>
        <p:spPr bwMode="auto">
          <a:xfrm>
            <a:off x="190500" y="1206500"/>
            <a:ext cx="6179344" cy="5217583"/>
          </a:xfrm>
          <a:prstGeom prst="rect">
            <a:avLst/>
          </a:prstGeom>
          <a:noFill/>
          <a:ln w="9525">
            <a:noFill/>
            <a:miter lim="800000"/>
            <a:headEnd/>
            <a:tailEnd/>
          </a:ln>
        </p:spPr>
      </p:pic>
      <p:sp>
        <p:nvSpPr>
          <p:cNvPr id="41987" name="Title 1"/>
          <p:cNvSpPr>
            <a:spLocks noGrp="1"/>
          </p:cNvSpPr>
          <p:nvPr>
            <p:ph type="title"/>
          </p:nvPr>
        </p:nvSpPr>
        <p:spPr>
          <a:xfrm>
            <a:off x="270867" y="254000"/>
            <a:ext cx="6872883" cy="469636"/>
          </a:xfrm>
        </p:spPr>
        <p:txBody>
          <a:bodyPr>
            <a:normAutofit fontScale="90000"/>
          </a:bodyPr>
          <a:lstStyle/>
          <a:p>
            <a:pPr eaLnBrk="1" hangingPunct="1"/>
            <a:r>
              <a:rPr lang="en-US" smtClean="0">
                <a:latin typeface="Arial" charset="0"/>
                <a:cs typeface="Arial" charset="0"/>
              </a:rPr>
              <a:t>Do You Have Protection?</a:t>
            </a:r>
          </a:p>
        </p:txBody>
      </p:sp>
      <p:pic>
        <p:nvPicPr>
          <p:cNvPr id="41988" name="Picture 4" descr="EarPlugs_Foam.png"/>
          <p:cNvPicPr>
            <a:picLocks noChangeAspect="1"/>
          </p:cNvPicPr>
          <p:nvPr/>
        </p:nvPicPr>
        <p:blipFill>
          <a:blip r:embed="rId4" cstate="print"/>
          <a:srcRect/>
          <a:stretch>
            <a:fillRect/>
          </a:stretch>
        </p:blipFill>
        <p:spPr bwMode="auto">
          <a:xfrm>
            <a:off x="7000876" y="3873500"/>
            <a:ext cx="1439664" cy="1371865"/>
          </a:xfrm>
          <a:prstGeom prst="rect">
            <a:avLst/>
          </a:prstGeom>
          <a:noFill/>
          <a:ln w="9525">
            <a:noFill/>
            <a:miter lim="800000"/>
            <a:headEnd/>
            <a:tailEnd/>
          </a:ln>
        </p:spPr>
      </p:pic>
      <p:pic>
        <p:nvPicPr>
          <p:cNvPr id="41989" name="Picture 18" descr="Chart_RealEarAttenuation_Yellow.png"/>
          <p:cNvPicPr>
            <a:picLocks noChangeAspect="1"/>
          </p:cNvPicPr>
          <p:nvPr/>
        </p:nvPicPr>
        <p:blipFill>
          <a:blip r:embed="rId5" cstate="print"/>
          <a:srcRect/>
          <a:stretch>
            <a:fillRect/>
          </a:stretch>
        </p:blipFill>
        <p:spPr bwMode="auto">
          <a:xfrm>
            <a:off x="324446" y="1280583"/>
            <a:ext cx="5724922" cy="4826000"/>
          </a:xfrm>
          <a:prstGeom prst="rect">
            <a:avLst/>
          </a:prstGeom>
          <a:noFill/>
          <a:ln w="9525">
            <a:noFill/>
            <a:miter lim="800000"/>
            <a:headEnd/>
            <a:tailEnd/>
          </a:ln>
        </p:spPr>
      </p:pic>
      <p:pic>
        <p:nvPicPr>
          <p:cNvPr id="41990" name="Picture 19" descr="Chart_RealEarAttenuation_Pink.png"/>
          <p:cNvPicPr>
            <a:picLocks noChangeAspect="1"/>
          </p:cNvPicPr>
          <p:nvPr/>
        </p:nvPicPr>
        <p:blipFill>
          <a:blip r:embed="rId6" cstate="print"/>
          <a:srcRect/>
          <a:stretch>
            <a:fillRect/>
          </a:stretch>
        </p:blipFill>
        <p:spPr bwMode="auto">
          <a:xfrm>
            <a:off x="324446" y="1280583"/>
            <a:ext cx="5724922" cy="4826000"/>
          </a:xfrm>
          <a:prstGeom prst="rect">
            <a:avLst/>
          </a:prstGeom>
          <a:noFill/>
          <a:ln w="9525">
            <a:noFill/>
            <a:miter lim="800000"/>
            <a:headEnd/>
            <a:tailEnd/>
          </a:ln>
        </p:spPr>
      </p:pic>
      <p:pic>
        <p:nvPicPr>
          <p:cNvPr id="41991" name="Picture 20" descr="Chart_RealEarAttenuation_Blue.png"/>
          <p:cNvPicPr>
            <a:picLocks noChangeAspect="1"/>
          </p:cNvPicPr>
          <p:nvPr/>
        </p:nvPicPr>
        <p:blipFill>
          <a:blip r:embed="rId7" cstate="print"/>
          <a:srcRect/>
          <a:stretch>
            <a:fillRect/>
          </a:stretch>
        </p:blipFill>
        <p:spPr bwMode="auto">
          <a:xfrm>
            <a:off x="324446" y="1280583"/>
            <a:ext cx="5724922" cy="4826000"/>
          </a:xfrm>
          <a:prstGeom prst="rect">
            <a:avLst/>
          </a:prstGeom>
          <a:noFill/>
          <a:ln w="9525">
            <a:noFill/>
            <a:miter lim="800000"/>
            <a:headEnd/>
            <a:tailEnd/>
          </a:ln>
        </p:spPr>
      </p:pic>
      <p:pic>
        <p:nvPicPr>
          <p:cNvPr id="41992" name="Picture 21" descr="Chart_RealEarAttenuation_Green.png"/>
          <p:cNvPicPr>
            <a:picLocks noChangeAspect="1"/>
          </p:cNvPicPr>
          <p:nvPr/>
        </p:nvPicPr>
        <p:blipFill>
          <a:blip r:embed="rId8" cstate="print"/>
          <a:srcRect/>
          <a:stretch>
            <a:fillRect/>
          </a:stretch>
        </p:blipFill>
        <p:spPr bwMode="auto">
          <a:xfrm>
            <a:off x="324446" y="1280583"/>
            <a:ext cx="5724922" cy="4826000"/>
          </a:xfrm>
          <a:prstGeom prst="rect">
            <a:avLst/>
          </a:prstGeom>
          <a:noFill/>
          <a:ln w="9525">
            <a:noFill/>
            <a:miter lim="800000"/>
            <a:headEnd/>
            <a:tailEnd/>
          </a:ln>
        </p:spPr>
      </p:pic>
      <p:sp>
        <p:nvSpPr>
          <p:cNvPr id="41993" name="Content Placeholder 10"/>
          <p:cNvSpPr txBox="1">
            <a:spLocks/>
          </p:cNvSpPr>
          <p:nvPr/>
        </p:nvSpPr>
        <p:spPr bwMode="auto">
          <a:xfrm>
            <a:off x="6191250" y="22330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64C83C"/>
                </a:solidFill>
              </a:rPr>
              <a:t>ER-9</a:t>
            </a:r>
          </a:p>
        </p:txBody>
      </p:sp>
      <p:sp>
        <p:nvSpPr>
          <p:cNvPr id="41994" name="Content Placeholder 10"/>
          <p:cNvSpPr txBox="1">
            <a:spLocks/>
          </p:cNvSpPr>
          <p:nvPr/>
        </p:nvSpPr>
        <p:spPr bwMode="auto">
          <a:xfrm>
            <a:off x="6191250" y="24870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1E90C5"/>
                </a:solidFill>
              </a:rPr>
              <a:t>ER-15</a:t>
            </a:r>
          </a:p>
        </p:txBody>
      </p:sp>
      <p:sp>
        <p:nvSpPr>
          <p:cNvPr id="41995" name="Content Placeholder 10"/>
          <p:cNvSpPr txBox="1">
            <a:spLocks/>
          </p:cNvSpPr>
          <p:nvPr/>
        </p:nvSpPr>
        <p:spPr bwMode="auto">
          <a:xfrm>
            <a:off x="6191250" y="31220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3399"/>
                </a:solidFill>
              </a:rPr>
              <a:t>ER-25</a:t>
            </a:r>
          </a:p>
        </p:txBody>
      </p:sp>
      <p:sp>
        <p:nvSpPr>
          <p:cNvPr id="41996" name="Content Placeholder 10"/>
          <p:cNvSpPr txBox="1">
            <a:spLocks/>
          </p:cNvSpPr>
          <p:nvPr/>
        </p:nvSpPr>
        <p:spPr bwMode="auto">
          <a:xfrm>
            <a:off x="6191250" y="36935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C828"/>
                </a:solidFill>
              </a:rPr>
              <a:t>Foam</a:t>
            </a:r>
          </a:p>
        </p:txBody>
      </p:sp>
      <p:pic>
        <p:nvPicPr>
          <p:cNvPr id="41997" name="Picture 28" descr="EarPlugs.png"/>
          <p:cNvPicPr>
            <a:picLocks noChangeAspect="1"/>
          </p:cNvPicPr>
          <p:nvPr/>
        </p:nvPicPr>
        <p:blipFill>
          <a:blip r:embed="rId9" cstate="print"/>
          <a:srcRect/>
          <a:stretch>
            <a:fillRect/>
          </a:stretch>
        </p:blipFill>
        <p:spPr bwMode="auto">
          <a:xfrm>
            <a:off x="6854031" y="2264833"/>
            <a:ext cx="1722438" cy="1116542"/>
          </a:xfrm>
          <a:prstGeom prst="rect">
            <a:avLst/>
          </a:prstGeom>
          <a:noFill/>
          <a:ln w="9525">
            <a:noFill/>
            <a:miter lim="800000"/>
            <a:headEnd/>
            <a:tailEnd/>
          </a:ln>
        </p:spPr>
      </p:pic>
      <p:sp>
        <p:nvSpPr>
          <p:cNvPr id="41998" name="Content Placeholder 2"/>
          <p:cNvSpPr>
            <a:spLocks noGrp="1"/>
          </p:cNvSpPr>
          <p:nvPr>
            <p:ph idx="1"/>
          </p:nvPr>
        </p:nvSpPr>
        <p:spPr bwMode="auto">
          <a:xfrm>
            <a:off x="285750" y="825500"/>
            <a:ext cx="8572500" cy="444500"/>
          </a:xfrm>
          <a:noFill/>
          <a:ln>
            <a:miter lim="800000"/>
            <a:headEnd/>
            <a:tailEnd/>
          </a:ln>
        </p:spPr>
        <p:txBody>
          <a:bodyPr vert="horz" wrap="square" numCol="1" anchor="t" anchorCtr="0" compatLnSpc="1">
            <a:prstTxWarp prst="textNoShape">
              <a:avLst/>
            </a:prstTxWarp>
          </a:bodyPr>
          <a:lstStyle/>
          <a:p>
            <a:pPr eaLnBrk="1" hangingPunct="1"/>
            <a:r>
              <a:rPr lang="en-US" smtClean="0">
                <a:latin typeface="Arial" charset="0"/>
                <a:ea typeface="ＭＳ Ｐゴシック" pitchFamily="34" charset="-128"/>
                <a:cs typeface="Arial" charset="0"/>
              </a:rPr>
              <a:t>Musicians can accurately play with protection.</a:t>
            </a:r>
          </a:p>
          <a:p>
            <a:pPr eaLnBrk="1" hangingPunct="1"/>
            <a:endParaRPr lang="en-US" smtClean="0">
              <a:latin typeface="Arial" charset="0"/>
              <a:ea typeface="ＭＳ Ｐゴシック" pitchFamily="34" charset="-128"/>
              <a:cs typeface="Arial"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Mead Loves Music_April_2015-2thisisi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0" y="-24161"/>
            <a:ext cx="8763000" cy="6572250"/>
          </a:xfrm>
          <a:prstGeom prst="rect">
            <a:avLst/>
          </a:prstGeom>
        </p:spPr>
      </p:pic>
      <p:sp>
        <p:nvSpPr>
          <p:cNvPr id="5" name="Text Box 5"/>
          <p:cNvSpPr txBox="1">
            <a:spLocks noChangeArrowheads="1"/>
          </p:cNvSpPr>
          <p:nvPr/>
        </p:nvSpPr>
        <p:spPr bwMode="auto">
          <a:xfrm>
            <a:off x="1066800" y="228600"/>
            <a:ext cx="6781800" cy="3539426"/>
          </a:xfrm>
          <a:prstGeom prst="rect">
            <a:avLst/>
          </a:prstGeom>
          <a:noFill/>
          <a:ln w="9525">
            <a:noFill/>
            <a:miter lim="800000"/>
            <a:headEnd/>
            <a:tailEnd/>
          </a:ln>
        </p:spPr>
        <p:txBody>
          <a:bodyPr wrap="square" lIns="91435" tIns="45718" rIns="91435" bIns="45718">
            <a:spAutoFit/>
          </a:bodyPr>
          <a:lstStyle/>
          <a:p>
            <a:pPr algn="ctr">
              <a:spcBef>
                <a:spcPct val="50000"/>
              </a:spcBef>
            </a:pPr>
            <a:endParaRPr lang="en-US" sz="3200" b="1" i="1" dirty="0" smtClean="0">
              <a:solidFill>
                <a:srgbClr val="FFFF00"/>
              </a:solidFill>
            </a:endParaRPr>
          </a:p>
          <a:p>
            <a:pPr algn="ctr">
              <a:spcBef>
                <a:spcPct val="50000"/>
              </a:spcBef>
            </a:pPr>
            <a:r>
              <a:rPr lang="en-US" sz="3200" b="1" i="1" dirty="0" smtClean="0">
                <a:solidFill>
                  <a:srgbClr val="FFFF00"/>
                </a:solidFill>
              </a:rPr>
              <a:t>Back to the main topic:</a:t>
            </a:r>
          </a:p>
          <a:p>
            <a:pPr algn="ctr">
              <a:spcBef>
                <a:spcPct val="50000"/>
              </a:spcBef>
            </a:pPr>
            <a:endParaRPr lang="en-US" sz="3200" b="1" i="1" dirty="0">
              <a:solidFill>
                <a:srgbClr val="FFFF00"/>
              </a:solidFill>
            </a:endParaRPr>
          </a:p>
          <a:p>
            <a:pPr algn="ctr">
              <a:spcBef>
                <a:spcPct val="50000"/>
              </a:spcBef>
            </a:pPr>
            <a:endParaRPr lang="en-US" sz="3200" b="1" i="1" dirty="0">
              <a:solidFill>
                <a:srgbClr val="FFFF00"/>
              </a:solidFill>
            </a:endParaRPr>
          </a:p>
          <a:p>
            <a:pPr algn="ctr">
              <a:spcBef>
                <a:spcPct val="50000"/>
              </a:spcBef>
            </a:pPr>
            <a:r>
              <a:rPr lang="en-US" sz="3200" b="1" i="1" dirty="0" smtClean="0">
                <a:solidFill>
                  <a:srgbClr val="FFFF00"/>
                </a:solidFill>
              </a:rPr>
              <a:t>I Am a Musician</a:t>
            </a:r>
            <a:r>
              <a:rPr lang="en-US" sz="3200" dirty="0" smtClean="0">
                <a:solidFill>
                  <a:srgbClr val="FFFF00"/>
                </a:solidFill>
              </a:rPr>
              <a:t> Disclosure:</a:t>
            </a:r>
            <a:endParaRPr lang="en-US" sz="2800" dirty="0" smtClean="0">
              <a:solidFill>
                <a:schemeClr val="bg1"/>
              </a:solidFill>
            </a:endParaRPr>
          </a:p>
        </p:txBody>
      </p:sp>
      <p:sp>
        <p:nvSpPr>
          <p:cNvPr id="2" name="TextBox 1"/>
          <p:cNvSpPr txBox="1"/>
          <p:nvPr/>
        </p:nvSpPr>
        <p:spPr>
          <a:xfrm>
            <a:off x="2438400" y="4267200"/>
            <a:ext cx="5943600" cy="646331"/>
          </a:xfrm>
          <a:prstGeom prst="rect">
            <a:avLst/>
          </a:prstGeom>
          <a:noFill/>
        </p:spPr>
        <p:txBody>
          <a:bodyPr wrap="square" rtlCol="0">
            <a:spAutoFit/>
          </a:bodyPr>
          <a:lstStyle/>
          <a:p>
            <a:r>
              <a:rPr lang="en-US" dirty="0">
                <a:solidFill>
                  <a:schemeClr val="bg1"/>
                </a:solidFill>
              </a:rPr>
              <a:t>Mead Loves Music_April_2015-2.mp4 </a:t>
            </a:r>
          </a:p>
          <a:p>
            <a:endParaRPr lang="en-US" dirty="0">
              <a:solidFill>
                <a:schemeClr val="bg1"/>
              </a:solidFill>
            </a:endParaRPr>
          </a:p>
        </p:txBody>
      </p:sp>
    </p:spTree>
    <p:extLst>
      <p:ext uri="{BB962C8B-B14F-4D97-AF65-F5344CB8AC3E}">
        <p14:creationId xmlns:p14="http://schemas.microsoft.com/office/powerpoint/2010/main" val="835141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4"/>
          <p:cNvSpPr txBox="1">
            <a:spLocks noChangeArrowheads="1"/>
          </p:cNvSpPr>
          <p:nvPr/>
        </p:nvSpPr>
        <p:spPr bwMode="auto">
          <a:xfrm>
            <a:off x="2438681" y="1363809"/>
            <a:ext cx="6238875" cy="741731"/>
          </a:xfrm>
          <a:prstGeom prst="rect">
            <a:avLst/>
          </a:prstGeom>
          <a:noFill/>
          <a:ln w="9525">
            <a:noFill/>
            <a:miter lim="800000"/>
            <a:headEnd/>
            <a:tailEnd/>
          </a:ln>
        </p:spPr>
        <p:txBody>
          <a:bodyPr lIns="63999" tIns="31999" rIns="63999" bIns="31999">
            <a:spAutoFit/>
          </a:bodyPr>
          <a:lstStyle/>
          <a:p>
            <a:r>
              <a:rPr lang="en-US" sz="2200" dirty="0">
                <a:solidFill>
                  <a:srgbClr val="EEECE1"/>
                </a:solidFill>
              </a:rPr>
              <a:t>Use of  20 dB earplugs will extend your safe playing time by a factor of 100</a:t>
            </a:r>
          </a:p>
        </p:txBody>
      </p:sp>
      <p:sp>
        <p:nvSpPr>
          <p:cNvPr id="47107" name="TextBox 5"/>
          <p:cNvSpPr txBox="1">
            <a:spLocks noChangeArrowheads="1"/>
          </p:cNvSpPr>
          <p:nvPr/>
        </p:nvSpPr>
        <p:spPr bwMode="auto">
          <a:xfrm>
            <a:off x="2438681" y="2320278"/>
            <a:ext cx="6238875" cy="342263"/>
          </a:xfrm>
          <a:prstGeom prst="rect">
            <a:avLst/>
          </a:prstGeom>
          <a:noFill/>
          <a:ln w="9525">
            <a:noFill/>
            <a:miter lim="800000"/>
            <a:headEnd/>
            <a:tailEnd/>
          </a:ln>
        </p:spPr>
        <p:txBody>
          <a:bodyPr lIns="63999" tIns="31999" rIns="63999" bIns="31999">
            <a:spAutoFit/>
          </a:bodyPr>
          <a:lstStyle/>
          <a:p>
            <a:pPr>
              <a:lnSpc>
                <a:spcPct val="80000"/>
              </a:lnSpc>
            </a:pPr>
            <a:r>
              <a:rPr lang="en-US" sz="2200" dirty="0">
                <a:solidFill>
                  <a:srgbClr val="EEECE1"/>
                </a:solidFill>
              </a:rPr>
              <a:t>From 1 minute to 100 minutes, for example</a:t>
            </a:r>
          </a:p>
        </p:txBody>
      </p:sp>
      <p:grpSp>
        <p:nvGrpSpPr>
          <p:cNvPr id="2" name="Group 18"/>
          <p:cNvGrpSpPr>
            <a:grpSpLocks/>
          </p:cNvGrpSpPr>
          <p:nvPr/>
        </p:nvGrpSpPr>
        <p:grpSpPr bwMode="auto">
          <a:xfrm>
            <a:off x="1835431" y="2104642"/>
            <a:ext cx="571500" cy="762000"/>
            <a:chOff x="711200" y="2133600"/>
            <a:chExt cx="914400" cy="914400"/>
          </a:xfrm>
        </p:grpSpPr>
        <p:sp>
          <p:nvSpPr>
            <p:cNvPr id="20" name="Oval 19"/>
            <p:cNvSpPr/>
            <p:nvPr/>
          </p:nvSpPr>
          <p:spPr>
            <a:xfrm>
              <a:off x="838200" y="2293938"/>
              <a:ext cx="635000"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sp>
          <p:nvSpPr>
            <p:cNvPr id="21" name="Oval 20"/>
            <p:cNvSpPr/>
            <p:nvPr/>
          </p:nvSpPr>
          <p:spPr>
            <a:xfrm>
              <a:off x="711200" y="2133600"/>
              <a:ext cx="914400"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grpSp>
      <p:grpSp>
        <p:nvGrpSpPr>
          <p:cNvPr id="3" name="Group 21"/>
          <p:cNvGrpSpPr>
            <a:grpSpLocks/>
          </p:cNvGrpSpPr>
          <p:nvPr/>
        </p:nvGrpSpPr>
        <p:grpSpPr bwMode="auto">
          <a:xfrm>
            <a:off x="1835431" y="1215642"/>
            <a:ext cx="571500" cy="762000"/>
            <a:chOff x="711200" y="2133600"/>
            <a:chExt cx="914400" cy="914400"/>
          </a:xfrm>
        </p:grpSpPr>
        <p:sp>
          <p:nvSpPr>
            <p:cNvPr id="23" name="Oval 22"/>
            <p:cNvSpPr/>
            <p:nvPr/>
          </p:nvSpPr>
          <p:spPr>
            <a:xfrm>
              <a:off x="838200" y="2293938"/>
              <a:ext cx="635000"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sp>
          <p:nvSpPr>
            <p:cNvPr id="24" name="Oval 23"/>
            <p:cNvSpPr/>
            <p:nvPr/>
          </p:nvSpPr>
          <p:spPr>
            <a:xfrm>
              <a:off x="711200" y="2133600"/>
              <a:ext cx="914400"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grpSp>
      <p:sp>
        <p:nvSpPr>
          <p:cNvPr id="47110" name="Title 24"/>
          <p:cNvSpPr>
            <a:spLocks noGrp="1"/>
          </p:cNvSpPr>
          <p:nvPr>
            <p:ph type="title"/>
          </p:nvPr>
        </p:nvSpPr>
        <p:spPr>
          <a:xfrm>
            <a:off x="270867" y="254000"/>
            <a:ext cx="6872883" cy="469636"/>
          </a:xfrm>
        </p:spPr>
        <p:txBody>
          <a:bodyPr>
            <a:normAutofit fontScale="90000"/>
          </a:bodyPr>
          <a:lstStyle/>
          <a:p>
            <a:pPr eaLnBrk="1" hangingPunct="1"/>
            <a:r>
              <a:rPr lang="en-US" dirty="0" smtClean="0">
                <a:solidFill>
                  <a:schemeClr val="bg1"/>
                </a:solidFill>
                <a:latin typeface="Arial" charset="0"/>
                <a:cs typeface="Arial" charset="0"/>
              </a:rPr>
              <a:t>Play Safer Longer</a:t>
            </a:r>
          </a:p>
        </p:txBody>
      </p:sp>
      <p:pic>
        <p:nvPicPr>
          <p:cNvPr id="26" name="Picture 25" descr="EarPlugs_ER20Blue.png"/>
          <p:cNvPicPr>
            <a:picLocks noChangeAspect="1"/>
          </p:cNvPicPr>
          <p:nvPr/>
        </p:nvPicPr>
        <p:blipFill>
          <a:blip r:embed="rId3" cstate="print"/>
          <a:srcRect/>
          <a:stretch>
            <a:fillRect/>
          </a:stretch>
        </p:blipFill>
        <p:spPr bwMode="auto">
          <a:xfrm>
            <a:off x="478235" y="3857625"/>
            <a:ext cx="1442641" cy="1412875"/>
          </a:xfrm>
          <a:prstGeom prst="rect">
            <a:avLst/>
          </a:prstGeom>
          <a:noFill/>
          <a:ln w="9525">
            <a:noFill/>
            <a:miter lim="800000"/>
            <a:headEnd/>
            <a:tailEnd/>
          </a:ln>
          <a:effectLst>
            <a:outerShdw dist="63500" dir="5400000" rotWithShape="0">
              <a:srgbClr val="808080">
                <a:alpha val="25000"/>
              </a:srgbClr>
            </a:outerShdw>
          </a:effectLst>
        </p:spPr>
      </p:pic>
      <p:pic>
        <p:nvPicPr>
          <p:cNvPr id="5" name="Picture 4"/>
          <p:cNvPicPr>
            <a:picLocks noChangeAspect="1"/>
          </p:cNvPicPr>
          <p:nvPr/>
        </p:nvPicPr>
        <p:blipFill rotWithShape="1">
          <a:blip r:embed="rId4"/>
          <a:srcRect l="460" t="17621" r="35360" b="14262"/>
          <a:stretch/>
        </p:blipFill>
        <p:spPr>
          <a:xfrm>
            <a:off x="4953000" y="3252992"/>
            <a:ext cx="3733800" cy="2269083"/>
          </a:xfrm>
          <a:prstGeom prst="rect">
            <a:avLst/>
          </a:prstGeom>
        </p:spPr>
      </p:pic>
      <p:sp>
        <p:nvSpPr>
          <p:cNvPr id="6" name="TextBox 5"/>
          <p:cNvSpPr txBox="1"/>
          <p:nvPr/>
        </p:nvSpPr>
        <p:spPr>
          <a:xfrm>
            <a:off x="1562521" y="5535492"/>
            <a:ext cx="1752319" cy="646331"/>
          </a:xfrm>
          <a:prstGeom prst="rect">
            <a:avLst/>
          </a:prstGeom>
          <a:noFill/>
        </p:spPr>
        <p:txBody>
          <a:bodyPr wrap="square" rtlCol="0">
            <a:spAutoFit/>
          </a:bodyPr>
          <a:lstStyle/>
          <a:p>
            <a:r>
              <a:rPr lang="en-US" dirty="0" smtClean="0">
                <a:solidFill>
                  <a:schemeClr val="bg1"/>
                </a:solidFill>
              </a:rPr>
              <a:t>ER-20   $20</a:t>
            </a:r>
          </a:p>
          <a:p>
            <a:r>
              <a:rPr lang="en-US" dirty="0" smtClean="0">
                <a:solidFill>
                  <a:schemeClr val="bg1"/>
                </a:solidFill>
              </a:rPr>
              <a:t>Amazons</a:t>
            </a:r>
            <a:endParaRPr lang="en-US" dirty="0">
              <a:solidFill>
                <a:schemeClr val="bg1"/>
              </a:solidFill>
            </a:endParaRPr>
          </a:p>
        </p:txBody>
      </p:sp>
      <p:sp>
        <p:nvSpPr>
          <p:cNvPr id="15" name="TextBox 14"/>
          <p:cNvSpPr txBox="1"/>
          <p:nvPr/>
        </p:nvSpPr>
        <p:spPr>
          <a:xfrm>
            <a:off x="4909750" y="5639448"/>
            <a:ext cx="2743200" cy="1200329"/>
          </a:xfrm>
          <a:prstGeom prst="rect">
            <a:avLst/>
          </a:prstGeom>
          <a:noFill/>
        </p:spPr>
        <p:txBody>
          <a:bodyPr wrap="square" rtlCol="0">
            <a:spAutoFit/>
          </a:bodyPr>
          <a:lstStyle/>
          <a:p>
            <a:r>
              <a:rPr lang="en-US" dirty="0" smtClean="0">
                <a:solidFill>
                  <a:schemeClr val="bg1"/>
                </a:solidFill>
              </a:rPr>
              <a:t>Music Pro 9-15 $299 </a:t>
            </a:r>
          </a:p>
          <a:p>
            <a:r>
              <a:rPr lang="en-US" dirty="0" smtClean="0">
                <a:solidFill>
                  <a:schemeClr val="bg1"/>
                </a:solidFill>
              </a:rPr>
              <a:t>Sweetwater  Sound</a:t>
            </a:r>
          </a:p>
          <a:p>
            <a:r>
              <a:rPr lang="en-US" sz="1200" dirty="0" smtClean="0">
                <a:solidFill>
                  <a:schemeClr val="bg1"/>
                </a:solidFill>
              </a:rPr>
              <a:t>800-222-4700   (260 432 8176   </a:t>
            </a:r>
          </a:p>
          <a:p>
            <a:r>
              <a:rPr lang="en-US" sz="1200" dirty="0" smtClean="0">
                <a:solidFill>
                  <a:schemeClr val="bg1"/>
                </a:solidFill>
              </a:rPr>
              <a:t>    Ariana Bueno) if you can </a:t>
            </a:r>
          </a:p>
          <a:p>
            <a:r>
              <a:rPr lang="en-US" sz="1200" dirty="0" smtClean="0">
                <a:solidFill>
                  <a:schemeClr val="bg1"/>
                </a:solidFill>
              </a:rPr>
              <a:t>     get her. Great help. </a:t>
            </a:r>
            <a:endParaRPr lang="en-US" sz="1200" dirty="0">
              <a:solidFill>
                <a:schemeClr val="bg1"/>
              </a:solidFill>
            </a:endParaRPr>
          </a:p>
        </p:txBody>
      </p:sp>
      <p:grpSp>
        <p:nvGrpSpPr>
          <p:cNvPr id="8" name="Group 7"/>
          <p:cNvGrpSpPr/>
          <p:nvPr/>
        </p:nvGrpSpPr>
        <p:grpSpPr>
          <a:xfrm>
            <a:off x="249229" y="3272901"/>
            <a:ext cx="4378901" cy="2196324"/>
            <a:chOff x="279105" y="3269467"/>
            <a:chExt cx="4378901" cy="2196324"/>
          </a:xfrm>
        </p:grpSpPr>
        <p:pic>
          <p:nvPicPr>
            <p:cNvPr id="7" name="Picture 6"/>
            <p:cNvPicPr>
              <a:picLocks noChangeAspect="1"/>
            </p:cNvPicPr>
            <p:nvPr/>
          </p:nvPicPr>
          <p:blipFill rotWithShape="1">
            <a:blip r:embed="rId5"/>
            <a:srcRect l="18334" t="36667" r="55532" b="42000"/>
            <a:stretch/>
          </p:blipFill>
          <p:spPr>
            <a:xfrm>
              <a:off x="279105" y="3269467"/>
              <a:ext cx="4292895" cy="2190145"/>
            </a:xfrm>
            <a:prstGeom prst="rect">
              <a:avLst/>
            </a:prstGeom>
          </p:spPr>
        </p:pic>
        <p:pic>
          <p:nvPicPr>
            <p:cNvPr id="17" name="Picture 16"/>
            <p:cNvPicPr>
              <a:picLocks noChangeAspect="1"/>
            </p:cNvPicPr>
            <p:nvPr/>
          </p:nvPicPr>
          <p:blipFill rotWithShape="1">
            <a:blip r:embed="rId5"/>
            <a:srcRect l="30087" t="36667" r="53213" b="42000"/>
            <a:stretch/>
          </p:blipFill>
          <p:spPr>
            <a:xfrm>
              <a:off x="1914806" y="3275646"/>
              <a:ext cx="2743200" cy="2190145"/>
            </a:xfrm>
            <a:prstGeom prst="rect">
              <a:avLst/>
            </a:prstGeom>
          </p:spPr>
        </p:pic>
      </p:grpSp>
      <p:pic>
        <p:nvPicPr>
          <p:cNvPr id="19" name="Picture 18"/>
          <p:cNvPicPr>
            <a:picLocks noChangeAspect="1"/>
          </p:cNvPicPr>
          <p:nvPr/>
        </p:nvPicPr>
        <p:blipFill rotWithShape="1">
          <a:blip r:embed="rId4"/>
          <a:srcRect l="43683" t="70942" r="35360" b="14262"/>
          <a:stretch/>
        </p:blipFill>
        <p:spPr>
          <a:xfrm>
            <a:off x="7180260" y="5991109"/>
            <a:ext cx="1932848" cy="781375"/>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2250" t="40141" r="54250" b="20422"/>
          <a:stretch>
            <a:fillRect/>
          </a:stretch>
        </p:blipFill>
        <p:spPr bwMode="auto">
          <a:xfrm>
            <a:off x="4800600" y="990600"/>
            <a:ext cx="2514600" cy="39116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2250" t="16197" r="50500" b="47183"/>
          <a:stretch>
            <a:fillRect/>
          </a:stretch>
        </p:blipFill>
        <p:spPr bwMode="auto">
          <a:xfrm>
            <a:off x="914401" y="990600"/>
            <a:ext cx="3446584" cy="3896138"/>
          </a:xfrm>
          <a:prstGeom prst="rect">
            <a:avLst/>
          </a:prstGeom>
          <a:noFill/>
          <a:ln w="9525">
            <a:noFill/>
            <a:miter lim="800000"/>
            <a:headEnd/>
            <a:tailEnd/>
          </a:ln>
        </p:spPr>
      </p:pic>
      <p:sp>
        <p:nvSpPr>
          <p:cNvPr id="7" name="TextBox 6"/>
          <p:cNvSpPr txBox="1"/>
          <p:nvPr/>
        </p:nvSpPr>
        <p:spPr>
          <a:xfrm>
            <a:off x="2514600" y="5334000"/>
            <a:ext cx="3505199" cy="646331"/>
          </a:xfrm>
          <a:prstGeom prst="rect">
            <a:avLst/>
          </a:prstGeom>
          <a:noFill/>
        </p:spPr>
        <p:txBody>
          <a:bodyPr wrap="square" rtlCol="0">
            <a:spAutoFit/>
          </a:bodyPr>
          <a:lstStyle/>
          <a:p>
            <a:r>
              <a:rPr lang="en-US" dirty="0" smtClean="0">
                <a:solidFill>
                  <a:schemeClr val="bg1"/>
                </a:solidFill>
              </a:rPr>
              <a:t>     2.5 million pairs sold by 2018</a:t>
            </a:r>
          </a:p>
          <a:p>
            <a:r>
              <a:rPr lang="en-US" dirty="0" smtClean="0">
                <a:solidFill>
                  <a:schemeClr val="bg1"/>
                </a:solidFill>
              </a:rPr>
              <a:t>     Probably &gt; 3 million by now</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877" t="13632" r="9877" b="14814"/>
          <a:stretch/>
        </p:blipFill>
        <p:spPr>
          <a:xfrm>
            <a:off x="-464545" y="0"/>
            <a:ext cx="7188506" cy="6858000"/>
          </a:xfrm>
          <a:prstGeom prst="rect">
            <a:avLst/>
          </a:prstGeom>
        </p:spPr>
      </p:pic>
      <p:sp>
        <p:nvSpPr>
          <p:cNvPr id="7" name="TextBox 6"/>
          <p:cNvSpPr txBox="1"/>
          <p:nvPr/>
        </p:nvSpPr>
        <p:spPr>
          <a:xfrm>
            <a:off x="6896100" y="2286000"/>
            <a:ext cx="2133600" cy="4247317"/>
          </a:xfrm>
          <a:prstGeom prst="rect">
            <a:avLst/>
          </a:prstGeom>
          <a:noFill/>
        </p:spPr>
        <p:txBody>
          <a:bodyPr wrap="square" rtlCol="0">
            <a:spAutoFit/>
          </a:bodyPr>
          <a:lstStyle/>
          <a:p>
            <a:r>
              <a:rPr lang="en-US" dirty="0" smtClean="0">
                <a:solidFill>
                  <a:schemeClr val="bg1"/>
                </a:solidFill>
              </a:rPr>
              <a:t>ETYMOTIC</a:t>
            </a:r>
          </a:p>
          <a:p>
            <a:r>
              <a:rPr lang="en-US" dirty="0">
                <a:solidFill>
                  <a:schemeClr val="bg1"/>
                </a:solidFill>
              </a:rPr>
              <a:t> </a:t>
            </a:r>
            <a:r>
              <a:rPr lang="en-US" dirty="0" smtClean="0">
                <a:solidFill>
                  <a:schemeClr val="bg1"/>
                </a:solidFill>
              </a:rPr>
              <a:t>    </a:t>
            </a:r>
            <a:r>
              <a:rPr lang="en-US" dirty="0" err="1" smtClean="0">
                <a:solidFill>
                  <a:schemeClr val="bg1"/>
                </a:solidFill>
              </a:rPr>
              <a:t>MusicPro</a:t>
            </a:r>
            <a:r>
              <a:rPr lang="en-US" dirty="0" smtClean="0">
                <a:solidFill>
                  <a:schemeClr val="bg1"/>
                </a:solidFill>
              </a:rPr>
              <a:t> 9-15</a:t>
            </a:r>
          </a:p>
          <a:p>
            <a:r>
              <a:rPr lang="en-US" dirty="0">
                <a:solidFill>
                  <a:schemeClr val="bg1"/>
                </a:solidFill>
              </a:rPr>
              <a:t> </a:t>
            </a:r>
            <a:r>
              <a:rPr lang="en-US" dirty="0" smtClean="0">
                <a:solidFill>
                  <a:schemeClr val="bg1"/>
                </a:solidFill>
              </a:rPr>
              <a:t>        electronic</a:t>
            </a:r>
          </a:p>
          <a:p>
            <a:r>
              <a:rPr lang="en-US" dirty="0" smtClean="0">
                <a:solidFill>
                  <a:schemeClr val="bg1"/>
                </a:solidFill>
              </a:rPr>
              <a:t>         earplugs</a:t>
            </a:r>
          </a:p>
          <a:p>
            <a:endParaRPr lang="en-US" dirty="0" smtClean="0">
              <a:solidFill>
                <a:schemeClr val="bg1"/>
              </a:solidFill>
            </a:endParaRPr>
          </a:p>
          <a:p>
            <a:r>
              <a:rPr lang="en-US" dirty="0" smtClean="0">
                <a:solidFill>
                  <a:schemeClr val="bg1"/>
                </a:solidFill>
              </a:rPr>
              <a:t>Set for 14  or 20 dB reduction for loud sounds,  transparent for quiet sounds.</a:t>
            </a:r>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a:solidFill>
                  <a:schemeClr val="bg1"/>
                </a:solidFill>
              </a:rPr>
              <a:t> </a:t>
            </a:r>
            <a:r>
              <a:rPr lang="en-US" dirty="0" smtClean="0">
                <a:solidFill>
                  <a:schemeClr val="bg1"/>
                </a:solidFill>
              </a:rPr>
              <a:t>    Rave reviews </a:t>
            </a:r>
          </a:p>
          <a:p>
            <a:r>
              <a:rPr lang="en-US" dirty="0" smtClean="0">
                <a:solidFill>
                  <a:schemeClr val="bg1"/>
                </a:solidFill>
              </a:rPr>
              <a:t>  from top orchestral    </a:t>
            </a:r>
          </a:p>
          <a:p>
            <a:r>
              <a:rPr lang="en-US" dirty="0" smtClean="0">
                <a:solidFill>
                  <a:schemeClr val="bg1"/>
                </a:solidFill>
              </a:rPr>
              <a:t>      musicians.</a:t>
            </a:r>
            <a:endParaRPr lang="en-US" dirty="0">
              <a:solidFill>
                <a:schemeClr val="bg1"/>
              </a:solidFill>
            </a:endParaRPr>
          </a:p>
        </p:txBody>
      </p:sp>
      <p:pic>
        <p:nvPicPr>
          <p:cNvPr id="4" name="Picture 3"/>
          <p:cNvPicPr>
            <a:picLocks noChangeAspect="1"/>
          </p:cNvPicPr>
          <p:nvPr/>
        </p:nvPicPr>
        <p:blipFill rotWithShape="1">
          <a:blip r:embed="rId4"/>
          <a:srcRect l="4391" t="32055" r="75963" b="17621"/>
          <a:stretch/>
        </p:blipFill>
        <p:spPr>
          <a:xfrm>
            <a:off x="7391400" y="304800"/>
            <a:ext cx="1143000" cy="1676400"/>
          </a:xfrm>
          <a:prstGeom prst="rect">
            <a:avLst/>
          </a:prstGeom>
        </p:spPr>
      </p:pic>
    </p:spTree>
    <p:extLst>
      <p:ext uri="{BB962C8B-B14F-4D97-AF65-F5344CB8AC3E}">
        <p14:creationId xmlns:p14="http://schemas.microsoft.com/office/powerpoint/2010/main" val="350612771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05600" y="1143000"/>
            <a:ext cx="2133600" cy="4524315"/>
          </a:xfrm>
          <a:prstGeom prst="rect">
            <a:avLst/>
          </a:prstGeom>
          <a:noFill/>
        </p:spPr>
        <p:txBody>
          <a:bodyPr wrap="square" rtlCol="0">
            <a:spAutoFit/>
          </a:bodyPr>
          <a:lstStyle/>
          <a:p>
            <a:r>
              <a:rPr lang="en-US" dirty="0" smtClean="0">
                <a:solidFill>
                  <a:schemeClr val="bg1"/>
                </a:solidFill>
              </a:rPr>
              <a:t>ETYMOTIC</a:t>
            </a:r>
          </a:p>
          <a:p>
            <a:r>
              <a:rPr lang="en-US" dirty="0">
                <a:solidFill>
                  <a:schemeClr val="bg1"/>
                </a:solidFill>
              </a:rPr>
              <a:t> </a:t>
            </a:r>
            <a:r>
              <a:rPr lang="en-US" dirty="0" smtClean="0">
                <a:solidFill>
                  <a:schemeClr val="bg1"/>
                </a:solidFill>
              </a:rPr>
              <a:t>    </a:t>
            </a:r>
            <a:r>
              <a:rPr lang="en-US" dirty="0" err="1" smtClean="0">
                <a:solidFill>
                  <a:schemeClr val="bg1"/>
                </a:solidFill>
              </a:rPr>
              <a:t>MusicPro</a:t>
            </a:r>
            <a:r>
              <a:rPr lang="en-US" dirty="0" smtClean="0">
                <a:solidFill>
                  <a:schemeClr val="bg1"/>
                </a:solidFill>
              </a:rPr>
              <a:t> 9-15</a:t>
            </a:r>
          </a:p>
          <a:p>
            <a:r>
              <a:rPr lang="en-US" dirty="0">
                <a:solidFill>
                  <a:schemeClr val="bg1"/>
                </a:solidFill>
              </a:rPr>
              <a:t> </a:t>
            </a:r>
            <a:r>
              <a:rPr lang="en-US" dirty="0" smtClean="0">
                <a:solidFill>
                  <a:schemeClr val="bg1"/>
                </a:solidFill>
              </a:rPr>
              <a:t>       electronic</a:t>
            </a:r>
          </a:p>
          <a:p>
            <a:r>
              <a:rPr lang="en-US" dirty="0" smtClean="0">
                <a:solidFill>
                  <a:schemeClr val="bg1"/>
                </a:solidFill>
              </a:rPr>
              <a:t>        earplugs</a:t>
            </a:r>
          </a:p>
          <a:p>
            <a:r>
              <a:rPr lang="en-US" dirty="0" smtClean="0">
                <a:solidFill>
                  <a:schemeClr val="bg1"/>
                </a:solidFill>
              </a:rPr>
              <a:t>Set for 10  or 14 dB reduction for moderately loud sounds,  additional for sounds above 110 dB,</a:t>
            </a:r>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a:solidFill>
                  <a:schemeClr val="bg1"/>
                </a:solidFill>
              </a:rPr>
              <a:t> </a:t>
            </a:r>
            <a:r>
              <a:rPr lang="en-US" dirty="0" smtClean="0">
                <a:solidFill>
                  <a:schemeClr val="bg1"/>
                </a:solidFill>
              </a:rPr>
              <a:t>    Rave reviews </a:t>
            </a:r>
          </a:p>
          <a:p>
            <a:r>
              <a:rPr lang="en-US" dirty="0" smtClean="0">
                <a:solidFill>
                  <a:schemeClr val="bg1"/>
                </a:solidFill>
              </a:rPr>
              <a:t>  from top orchestral    </a:t>
            </a:r>
          </a:p>
          <a:p>
            <a:r>
              <a:rPr lang="en-US" dirty="0" smtClean="0">
                <a:solidFill>
                  <a:schemeClr val="bg1"/>
                </a:solidFill>
              </a:rPr>
              <a:t>      musicians.</a:t>
            </a:r>
            <a:endParaRPr lang="en-US" dirty="0">
              <a:solidFill>
                <a:schemeClr val="bg1"/>
              </a:solidFill>
            </a:endParaRPr>
          </a:p>
        </p:txBody>
      </p:sp>
      <p:grpSp>
        <p:nvGrpSpPr>
          <p:cNvPr id="8" name="Group 7"/>
          <p:cNvGrpSpPr/>
          <p:nvPr/>
        </p:nvGrpSpPr>
        <p:grpSpPr>
          <a:xfrm>
            <a:off x="685800" y="35011"/>
            <a:ext cx="5180570" cy="6285153"/>
            <a:chOff x="685800" y="35011"/>
            <a:chExt cx="5180570" cy="6285153"/>
          </a:xfrm>
        </p:grpSpPr>
        <p:grpSp>
          <p:nvGrpSpPr>
            <p:cNvPr id="3" name="Group 2"/>
            <p:cNvGrpSpPr/>
            <p:nvPr/>
          </p:nvGrpSpPr>
          <p:grpSpPr>
            <a:xfrm>
              <a:off x="685800" y="35011"/>
              <a:ext cx="5180570" cy="6285153"/>
              <a:chOff x="685800" y="35011"/>
              <a:chExt cx="5180570" cy="6285153"/>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399"/>
              <a:stretch/>
            </p:blipFill>
            <p:spPr>
              <a:xfrm>
                <a:off x="685800" y="35011"/>
                <a:ext cx="5143500" cy="621338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0601"/>
              <a:stretch/>
            </p:blipFill>
            <p:spPr>
              <a:xfrm>
                <a:off x="722870" y="5675553"/>
                <a:ext cx="5143500" cy="644611"/>
              </a:xfrm>
              <a:prstGeom prst="rect">
                <a:avLst/>
              </a:prstGeom>
            </p:spPr>
          </p:pic>
        </p:grpSp>
        <p:sp>
          <p:nvSpPr>
            <p:cNvPr id="4" name="Rectangle 3"/>
            <p:cNvSpPr/>
            <p:nvPr/>
          </p:nvSpPr>
          <p:spPr>
            <a:xfrm>
              <a:off x="1143000" y="4876800"/>
              <a:ext cx="2895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980499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685800"/>
            <a:ext cx="7315200" cy="1938992"/>
          </a:xfrm>
          <a:prstGeom prst="rect">
            <a:avLst/>
          </a:prstGeom>
          <a:noFill/>
        </p:spPr>
        <p:txBody>
          <a:bodyPr wrap="square" rtlCol="0">
            <a:spAutoFit/>
          </a:bodyPr>
          <a:lstStyle/>
          <a:p>
            <a:pPr algn="ctr"/>
            <a:r>
              <a:rPr lang="en-US" sz="4000" dirty="0" smtClean="0">
                <a:solidFill>
                  <a:srgbClr val="FFFF00"/>
                </a:solidFill>
              </a:rPr>
              <a:t>Another hint for successful </a:t>
            </a:r>
          </a:p>
          <a:p>
            <a:pPr algn="ctr"/>
            <a:r>
              <a:rPr lang="en-US" sz="4000" dirty="0" smtClean="0">
                <a:solidFill>
                  <a:srgbClr val="FFFF00"/>
                </a:solidFill>
              </a:rPr>
              <a:t>use of earplugs:  Make sure you get a deep seal in the </a:t>
            </a:r>
            <a:r>
              <a:rPr lang="en-US" sz="4000" dirty="0" err="1" smtClean="0">
                <a:solidFill>
                  <a:srgbClr val="FFFF00"/>
                </a:solidFill>
              </a:rPr>
              <a:t>earcanal</a:t>
            </a:r>
            <a:r>
              <a:rPr lang="en-US" sz="4000" dirty="0" smtClean="0">
                <a:solidFill>
                  <a:srgbClr val="FFFF00"/>
                </a:solidFill>
              </a:rPr>
              <a:t>.</a:t>
            </a:r>
            <a:endParaRPr lang="en-US" sz="5000" dirty="0" smtClean="0">
              <a:solidFill>
                <a:srgbClr val="FFFF00"/>
              </a:solidFill>
            </a:endParaRPr>
          </a:p>
        </p:txBody>
      </p:sp>
      <p:sp>
        <p:nvSpPr>
          <p:cNvPr id="6" name="TextBox 5"/>
          <p:cNvSpPr txBox="1"/>
          <p:nvPr/>
        </p:nvSpPr>
        <p:spPr>
          <a:xfrm>
            <a:off x="152400" y="3124200"/>
            <a:ext cx="4953000" cy="3416320"/>
          </a:xfrm>
          <a:prstGeom prst="rect">
            <a:avLst/>
          </a:prstGeom>
          <a:noFill/>
        </p:spPr>
        <p:txBody>
          <a:bodyPr wrap="square" rtlCol="0">
            <a:spAutoFit/>
          </a:bodyPr>
          <a:lstStyle/>
          <a:p>
            <a:r>
              <a:rPr lang="en-US" sz="2400" dirty="0" smtClean="0">
                <a:solidFill>
                  <a:srgbClr val="FFFF00"/>
                </a:solidFill>
              </a:rPr>
              <a:t>“My own voice sounds hollow” and</a:t>
            </a:r>
          </a:p>
          <a:p>
            <a:r>
              <a:rPr lang="en-US" sz="2400" dirty="0" smtClean="0">
                <a:solidFill>
                  <a:srgbClr val="FFFF00"/>
                </a:solidFill>
                <a:sym typeface="Wingdings" pitchFamily="2" charset="2"/>
              </a:rPr>
              <a:t>“My trombone sounds</a:t>
            </a:r>
            <a:r>
              <a:rPr lang="en-US" sz="2400" i="1" dirty="0" smtClean="0">
                <a:solidFill>
                  <a:srgbClr val="FFFF00"/>
                </a:solidFill>
                <a:sym typeface="Wingdings" pitchFamily="2" charset="2"/>
              </a:rPr>
              <a:t> loude</a:t>
            </a:r>
            <a:r>
              <a:rPr lang="en-US" sz="2400" dirty="0" smtClean="0">
                <a:solidFill>
                  <a:srgbClr val="FFFF00"/>
                </a:solidFill>
                <a:sym typeface="Wingdings" pitchFamily="2" charset="2"/>
              </a:rPr>
              <a:t>r in my ear with earplugs in”</a:t>
            </a:r>
          </a:p>
          <a:p>
            <a:endParaRPr lang="en-US" sz="2400" dirty="0" smtClean="0">
              <a:solidFill>
                <a:srgbClr val="FFFF00"/>
              </a:solidFill>
              <a:sym typeface="Wingdings" pitchFamily="2" charset="2"/>
            </a:endParaRPr>
          </a:p>
          <a:p>
            <a:r>
              <a:rPr lang="en-US" sz="2400" dirty="0" smtClean="0">
                <a:solidFill>
                  <a:srgbClr val="FFFF00"/>
                </a:solidFill>
                <a:sym typeface="Wingdings" pitchFamily="2" charset="2"/>
              </a:rPr>
              <a:t>“That is called the Occlusion Effect.”</a:t>
            </a:r>
          </a:p>
          <a:p>
            <a:endParaRPr lang="en-US" sz="2400" dirty="0" smtClean="0">
              <a:solidFill>
                <a:srgbClr val="FFFF00"/>
              </a:solidFill>
              <a:sym typeface="Wingdings" pitchFamily="2" charset="2"/>
            </a:endParaRPr>
          </a:p>
          <a:p>
            <a:endParaRPr lang="en-US" sz="2400" dirty="0" smtClean="0">
              <a:solidFill>
                <a:srgbClr val="FFFF00"/>
              </a:solidFill>
              <a:sym typeface="Wingdings" pitchFamily="2" charset="2"/>
            </a:endParaRPr>
          </a:p>
          <a:p>
            <a:r>
              <a:rPr lang="en-US" sz="2400" dirty="0" smtClean="0">
                <a:solidFill>
                  <a:srgbClr val="FFFF00"/>
                </a:solidFill>
                <a:sym typeface="Wingdings" pitchFamily="2" charset="2"/>
              </a:rPr>
              <a:t>It goes away with an earmold having a </a:t>
            </a:r>
            <a:r>
              <a:rPr lang="en-US" sz="2400" b="1" i="1" dirty="0" smtClean="0">
                <a:solidFill>
                  <a:srgbClr val="FFFF00"/>
                </a:solidFill>
                <a:sym typeface="Wingdings" pitchFamily="2" charset="2"/>
              </a:rPr>
              <a:t>deep seal </a:t>
            </a:r>
            <a:r>
              <a:rPr lang="en-US" sz="2400" dirty="0" smtClean="0">
                <a:solidFill>
                  <a:srgbClr val="FFFF00"/>
                </a:solidFill>
                <a:sym typeface="Wingdings" pitchFamily="2" charset="2"/>
              </a:rPr>
              <a:t>beyond the second bend.</a:t>
            </a:r>
            <a:endParaRPr lang="en-US" sz="2400" dirty="0">
              <a:solidFill>
                <a:srgbClr val="FFFF00"/>
              </a:solidFill>
            </a:endParaRPr>
          </a:p>
        </p:txBody>
      </p:sp>
      <p:pic>
        <p:nvPicPr>
          <p:cNvPr id="4" name="Picture 2" descr="zwislock1"/>
          <p:cNvPicPr>
            <a:picLocks noChangeAspect="1" noChangeArrowheads="1"/>
          </p:cNvPicPr>
          <p:nvPr/>
        </p:nvPicPr>
        <p:blipFill>
          <a:blip r:embed="rId2" cstate="print"/>
          <a:srcRect b="24600"/>
          <a:stretch>
            <a:fillRect/>
          </a:stretch>
        </p:blipFill>
        <p:spPr bwMode="auto">
          <a:xfrm>
            <a:off x="5334000" y="3112041"/>
            <a:ext cx="3810000" cy="37459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33400" y="838200"/>
            <a:ext cx="6872883" cy="469636"/>
          </a:xfrm>
        </p:spPr>
        <p:txBody>
          <a:bodyPr>
            <a:noAutofit/>
          </a:bodyPr>
          <a:lstStyle/>
          <a:p>
            <a:r>
              <a:rPr lang="en-US" sz="3200" dirty="0" smtClean="0">
                <a:solidFill>
                  <a:schemeClr val="bg1"/>
                </a:solidFill>
              </a:rPr>
              <a:t>Can trumpet players use HPDs?</a:t>
            </a:r>
            <a:endParaRPr lang="en-US" sz="32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762000" y="2209800"/>
            <a:ext cx="6872883" cy="2412999"/>
          </a:xfrm>
        </p:spPr>
        <p:txBody>
          <a:bodyPr>
            <a:noAutofit/>
          </a:bodyPr>
          <a:lstStyle/>
          <a:p>
            <a:r>
              <a:rPr lang="en-US" sz="3200" dirty="0" smtClean="0">
                <a:solidFill>
                  <a:schemeClr val="bg1"/>
                </a:solidFill>
              </a:rPr>
              <a:t>Can real musicians use HPDs?</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Yes:  I myself can play trumpet just as badly with earplugs in as with open ears.     Smile</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r>
            <a:br>
              <a:rPr lang="en-US" sz="3200" dirty="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r>
            <a:br>
              <a:rPr lang="en-US" sz="3200" dirty="0">
                <a:solidFill>
                  <a:schemeClr val="bg1"/>
                </a:solidFill>
              </a:rPr>
            </a:br>
            <a:r>
              <a:rPr lang="en-US" sz="2000" dirty="0" smtClean="0">
                <a:solidFill>
                  <a:schemeClr val="bg1"/>
                </a:solidFill>
              </a:rPr>
              <a:t>Although much better after lessons from Leah Schuman!</a:t>
            </a:r>
            <a:br>
              <a:rPr lang="en-US" sz="2000" dirty="0" smtClean="0">
                <a:solidFill>
                  <a:schemeClr val="bg1"/>
                </a:solidFill>
              </a:rPr>
            </a:br>
            <a:r>
              <a:rPr lang="en-US" sz="3200" dirty="0" smtClean="0">
                <a:solidFill>
                  <a:schemeClr val="bg1"/>
                </a:solidFill>
              </a:rPr>
              <a:t/>
            </a:r>
            <a:br>
              <a:rPr lang="en-US" sz="3200" dirty="0" smtClean="0">
                <a:solidFill>
                  <a:schemeClr val="bg1"/>
                </a:solidFill>
              </a:rPr>
            </a:br>
            <a:endParaRPr lang="en-US" sz="32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752600"/>
            <a:ext cx="7848600" cy="4832092"/>
          </a:xfrm>
          <a:prstGeom prst="rect">
            <a:avLst/>
          </a:prstGeom>
          <a:noFill/>
        </p:spPr>
        <p:txBody>
          <a:bodyPr wrap="square" rtlCol="0">
            <a:spAutoFit/>
          </a:bodyPr>
          <a:lstStyle/>
          <a:p>
            <a:r>
              <a:rPr lang="en-US" sz="2200" dirty="0" smtClean="0">
                <a:solidFill>
                  <a:srgbClr val="FFFF00"/>
                </a:solidFill>
              </a:rPr>
              <a:t>Experiments with the UCLA jazz band and a University of Indiana Orchestra Ensemble found that </a:t>
            </a:r>
            <a:r>
              <a:rPr lang="en-US" sz="2200" dirty="0" smtClean="0">
                <a:solidFill>
                  <a:schemeClr val="bg1"/>
                </a:solidFill>
              </a:rPr>
              <a:t>recordings</a:t>
            </a:r>
            <a:r>
              <a:rPr lang="en-US" sz="2200" dirty="0" smtClean="0">
                <a:solidFill>
                  <a:srgbClr val="FFFF00"/>
                </a:solidFill>
              </a:rPr>
              <a:t> made with MusicPRO earplugs in place</a:t>
            </a:r>
            <a:r>
              <a:rPr lang="en-US" sz="2200" dirty="0" smtClean="0">
                <a:solidFill>
                  <a:schemeClr val="bg1"/>
                </a:solidFill>
              </a:rPr>
              <a:t> could not be told apart from recordings made with open ears</a:t>
            </a:r>
            <a:r>
              <a:rPr lang="en-US" sz="2200" dirty="0" smtClean="0">
                <a:solidFill>
                  <a:srgbClr val="FFFF00"/>
                </a:solidFill>
              </a:rPr>
              <a:t>.  </a:t>
            </a:r>
          </a:p>
          <a:p>
            <a:endParaRPr lang="en-US" sz="2200" dirty="0" smtClean="0">
              <a:solidFill>
                <a:srgbClr val="FFFF00"/>
              </a:solidFill>
            </a:endParaRPr>
          </a:p>
          <a:p>
            <a:r>
              <a:rPr lang="en-US" sz="2200" dirty="0" smtClean="0">
                <a:solidFill>
                  <a:srgbClr val="FFFF00"/>
                </a:solidFill>
              </a:rPr>
              <a:t>This was true for </a:t>
            </a:r>
            <a:r>
              <a:rPr lang="en-US" sz="2200" b="1" dirty="0" smtClean="0">
                <a:solidFill>
                  <a:srgbClr val="FFFF00"/>
                </a:solidFill>
              </a:rPr>
              <a:t>both types </a:t>
            </a:r>
            <a:r>
              <a:rPr lang="en-US" sz="2200" dirty="0" smtClean="0">
                <a:solidFill>
                  <a:srgbClr val="FFFF00"/>
                </a:solidFill>
              </a:rPr>
              <a:t>of listening judges:  </a:t>
            </a:r>
          </a:p>
          <a:p>
            <a:r>
              <a:rPr lang="en-US" sz="2200" dirty="0">
                <a:solidFill>
                  <a:srgbClr val="FFFF00"/>
                </a:solidFill>
              </a:rPr>
              <a:t> </a:t>
            </a:r>
            <a:r>
              <a:rPr lang="en-US" sz="2200" dirty="0" smtClean="0">
                <a:solidFill>
                  <a:srgbClr val="FFFF00"/>
                </a:solidFill>
              </a:rPr>
              <a:t>     a.  Experienced Musicians, and </a:t>
            </a:r>
          </a:p>
          <a:p>
            <a:r>
              <a:rPr lang="en-US" sz="2200" dirty="0">
                <a:solidFill>
                  <a:srgbClr val="FFFF00"/>
                </a:solidFill>
              </a:rPr>
              <a:t> </a:t>
            </a:r>
            <a:r>
              <a:rPr lang="en-US" sz="2200" dirty="0" smtClean="0">
                <a:solidFill>
                  <a:srgbClr val="FFFF00"/>
                </a:solidFill>
              </a:rPr>
              <a:t>     b.  </a:t>
            </a:r>
            <a:r>
              <a:rPr lang="en-US" sz="2200" dirty="0">
                <a:solidFill>
                  <a:srgbClr val="FFFF00"/>
                </a:solidFill>
              </a:rPr>
              <a:t>N</a:t>
            </a:r>
            <a:r>
              <a:rPr lang="en-US" sz="2200" dirty="0" smtClean="0">
                <a:solidFill>
                  <a:srgbClr val="FFFF00"/>
                </a:solidFill>
              </a:rPr>
              <a:t>on-musician </a:t>
            </a:r>
            <a:r>
              <a:rPr lang="en-US" sz="2200" dirty="0">
                <a:solidFill>
                  <a:srgbClr val="FFFF00"/>
                </a:solidFill>
              </a:rPr>
              <a:t>L</a:t>
            </a:r>
            <a:r>
              <a:rPr lang="en-US" sz="2200" dirty="0" smtClean="0">
                <a:solidFill>
                  <a:srgbClr val="FFFF00"/>
                </a:solidFill>
              </a:rPr>
              <a:t>isteners.</a:t>
            </a:r>
          </a:p>
          <a:p>
            <a:endParaRPr lang="en-US" sz="2200" dirty="0" smtClean="0">
              <a:solidFill>
                <a:srgbClr val="FFFF00"/>
              </a:solidFill>
            </a:endParaRPr>
          </a:p>
          <a:p>
            <a:r>
              <a:rPr lang="en-US" sz="2200" dirty="0" smtClean="0">
                <a:solidFill>
                  <a:srgbClr val="FFFF00"/>
                </a:solidFill>
              </a:rPr>
              <a:t>It was also true (no detectable difference in audience sound) despite the fact that the Ensemble Musicians said they </a:t>
            </a:r>
            <a:r>
              <a:rPr lang="en-US" sz="2200" b="1" i="1" dirty="0" smtClean="0">
                <a:solidFill>
                  <a:srgbClr val="FFFF00"/>
                </a:solidFill>
              </a:rPr>
              <a:t>preferred</a:t>
            </a:r>
            <a:r>
              <a:rPr lang="en-US" sz="2200" dirty="0" smtClean="0">
                <a:solidFill>
                  <a:srgbClr val="FFFF00"/>
                </a:solidFill>
              </a:rPr>
              <a:t> playing without earplugs (they had only 10 hours experience).  </a:t>
            </a:r>
          </a:p>
          <a:p>
            <a:endParaRPr lang="en-US" sz="2200" dirty="0">
              <a:solidFill>
                <a:srgbClr val="FFFF00"/>
              </a:solidFill>
            </a:endParaRPr>
          </a:p>
          <a:p>
            <a:r>
              <a:rPr lang="en-US" sz="2200" dirty="0" smtClean="0">
                <a:solidFill>
                  <a:srgbClr val="FFFF00"/>
                </a:solidFill>
              </a:rPr>
              <a:t>The members of the jazz band had no complaints, smile.</a:t>
            </a:r>
            <a:endParaRPr lang="en-US" sz="2200" dirty="0">
              <a:solidFill>
                <a:srgbClr val="FFFF00"/>
              </a:solidFill>
            </a:endParaRPr>
          </a:p>
        </p:txBody>
      </p:sp>
      <p:sp>
        <p:nvSpPr>
          <p:cNvPr id="2" name="Title 1"/>
          <p:cNvSpPr>
            <a:spLocks noGrp="1"/>
          </p:cNvSpPr>
          <p:nvPr>
            <p:ph type="title"/>
          </p:nvPr>
        </p:nvSpPr>
        <p:spPr>
          <a:xfrm>
            <a:off x="799070" y="533400"/>
            <a:ext cx="6897130" cy="609600"/>
          </a:xfrm>
        </p:spPr>
        <p:txBody>
          <a:bodyPr>
            <a:normAutofit fontScale="90000"/>
          </a:bodyPr>
          <a:lstStyle/>
          <a:p>
            <a:r>
              <a:rPr lang="en-US" dirty="0" smtClean="0">
                <a:solidFill>
                  <a:schemeClr val="bg1">
                    <a:lumMod val="95000"/>
                  </a:schemeClr>
                </a:solidFill>
              </a:rPr>
              <a:t>The final experiment is perhaps the most important one:</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270867" y="254000"/>
            <a:ext cx="6872883" cy="469636"/>
          </a:xfrm>
        </p:spPr>
        <p:txBody>
          <a:bodyPr>
            <a:normAutofit fontScale="90000"/>
          </a:bodyPr>
          <a:lstStyle/>
          <a:p>
            <a:pPr eaLnBrk="1" hangingPunct="1"/>
            <a:r>
              <a:rPr lang="en-US" dirty="0" smtClean="0">
                <a:solidFill>
                  <a:schemeClr val="bg1"/>
                </a:solidFill>
                <a:latin typeface="Arial" charset="0"/>
                <a:cs typeface="Arial" charset="0"/>
              </a:rPr>
              <a:t>Summary</a:t>
            </a:r>
          </a:p>
        </p:txBody>
      </p:sp>
      <p:sp>
        <p:nvSpPr>
          <p:cNvPr id="103427" name="Content Placeholder 2"/>
          <p:cNvSpPr>
            <a:spLocks noGrp="1"/>
          </p:cNvSpPr>
          <p:nvPr>
            <p:ph idx="1"/>
          </p:nvPr>
        </p:nvSpPr>
        <p:spPr bwMode="auto">
          <a:xfrm>
            <a:off x="285750" y="1016000"/>
            <a:ext cx="8572500" cy="444500"/>
          </a:xfrm>
          <a:noFill/>
          <a:ln>
            <a:miter lim="800000"/>
            <a:headEnd/>
            <a:tailEnd/>
          </a:ln>
        </p:spPr>
        <p:txBody>
          <a:bodyPr vert="horz" wrap="square" numCol="1" anchor="t" anchorCtr="0" compatLnSpc="1">
            <a:prstTxWarp prst="textNoShape">
              <a:avLst/>
            </a:prstTxWarp>
          </a:bodyPr>
          <a:lstStyle/>
          <a:p>
            <a:pPr eaLnBrk="1" hangingPunct="1"/>
            <a:r>
              <a:rPr lang="en-US" dirty="0" smtClean="0">
                <a:latin typeface="Arial" charset="0"/>
                <a:ea typeface="ＭＳ Ｐゴシック" pitchFamily="34" charset="-128"/>
                <a:cs typeface="Arial" charset="0"/>
              </a:rPr>
              <a:t>You </a:t>
            </a:r>
            <a:r>
              <a:rPr lang="en-US" i="1" u="sng" dirty="0" smtClean="0">
                <a:latin typeface="Arial" charset="0"/>
                <a:ea typeface="ＭＳ Ｐゴシック" pitchFamily="34" charset="-128"/>
                <a:cs typeface="Arial" charset="0"/>
              </a:rPr>
              <a:t>Can</a:t>
            </a:r>
            <a:r>
              <a:rPr lang="en-US" dirty="0" smtClean="0">
                <a:latin typeface="Arial" charset="0"/>
                <a:ea typeface="ＭＳ Ｐゴシック" pitchFamily="34" charset="-128"/>
                <a:cs typeface="Arial" charset="0"/>
              </a:rPr>
              <a:t> Have Teenage Ears When You're Older </a:t>
            </a:r>
          </a:p>
          <a:p>
            <a:pPr eaLnBrk="1" hangingPunct="1"/>
            <a:endParaRPr lang="en-US" i="1" dirty="0" smtClean="0">
              <a:latin typeface="Arial" charset="0"/>
              <a:ea typeface="ＭＳ Ｐゴシック" pitchFamily="34" charset="-128"/>
              <a:cs typeface="Arial" charset="0"/>
            </a:endParaRPr>
          </a:p>
          <a:p>
            <a:pPr eaLnBrk="1" hangingPunct="1"/>
            <a:endParaRPr lang="en-US" dirty="0" smtClean="0">
              <a:latin typeface="Arial" charset="0"/>
              <a:ea typeface="ＭＳ Ｐゴシック" pitchFamily="34" charset="-128"/>
              <a:cs typeface="Arial" charset="0"/>
            </a:endParaRPr>
          </a:p>
          <a:p>
            <a:pPr eaLnBrk="1" hangingPunct="1"/>
            <a:endParaRPr lang="en-US" dirty="0" smtClean="0">
              <a:latin typeface="Arial" charset="0"/>
              <a:ea typeface="ＭＳ Ｐゴシック" pitchFamily="34" charset="-128"/>
              <a:cs typeface="Arial" charset="0"/>
            </a:endParaRPr>
          </a:p>
        </p:txBody>
      </p:sp>
      <p:sp>
        <p:nvSpPr>
          <p:cNvPr id="101380" name="Content Placeholder 3"/>
          <p:cNvSpPr>
            <a:spLocks noGrp="1"/>
          </p:cNvSpPr>
          <p:nvPr>
            <p:ph idx="10"/>
          </p:nvPr>
        </p:nvSpPr>
        <p:spPr bwMode="auto">
          <a:xfrm>
            <a:off x="228600" y="1550430"/>
            <a:ext cx="4714875" cy="4508500"/>
          </a:xfrm>
          <a:noFill/>
          <a:ln>
            <a:miter lim="800000"/>
            <a:headEnd/>
            <a:tailEnd/>
          </a:ln>
        </p:spPr>
        <p:txBody>
          <a:bodyPr vert="horz" wrap="square" numCol="1" anchor="t" anchorCtr="0" compatLnSpc="1">
            <a:prstTxWarp prst="textNoShape">
              <a:avLst/>
            </a:prstTxWarp>
          </a:bodyPr>
          <a:lstStyle/>
          <a:p>
            <a:pPr marL="320040" indent="-320040">
              <a:spcBef>
                <a:spcPct val="80000"/>
              </a:spcBef>
              <a:buFont typeface="Calibri" pitchFamily="34" charset="0"/>
              <a:buAutoNum type="arabicPeriod"/>
            </a:pPr>
            <a:r>
              <a:rPr lang="en-US" dirty="0" smtClean="0">
                <a:solidFill>
                  <a:schemeClr val="bg1"/>
                </a:solidFill>
                <a:latin typeface="Arial" charset="0"/>
                <a:ea typeface="ＭＳ Ｐゴシック" pitchFamily="34" charset="-128"/>
                <a:cs typeface="Arial" charset="0"/>
              </a:rPr>
              <a:t>Protect yourself from excessive </a:t>
            </a:r>
            <a:r>
              <a:rPr lang="en-US" i="1" dirty="0" smtClean="0">
                <a:solidFill>
                  <a:srgbClr val="FF3F4D"/>
                </a:solidFill>
                <a:latin typeface="Arial" charset="0"/>
                <a:ea typeface="ＭＳ Ｐゴシック" pitchFamily="34" charset="-128"/>
                <a:cs typeface="Arial" charset="0"/>
              </a:rPr>
              <a:t>noise exposure </a:t>
            </a:r>
            <a:r>
              <a:rPr lang="en-US" dirty="0" smtClean="0">
                <a:solidFill>
                  <a:schemeClr val="bg1"/>
                </a:solidFill>
                <a:latin typeface="Arial" charset="0"/>
                <a:ea typeface="ＭＳ Ｐゴシック" pitchFamily="34" charset="-128"/>
                <a:cs typeface="Arial" charset="0"/>
              </a:rPr>
              <a:t>as you would from excessive </a:t>
            </a:r>
            <a:r>
              <a:rPr lang="en-US" i="1" dirty="0" smtClean="0">
                <a:solidFill>
                  <a:srgbClr val="FF3F4D"/>
                </a:solidFill>
                <a:latin typeface="Arial" charset="0"/>
                <a:ea typeface="ＭＳ Ｐゴシック" pitchFamily="34" charset="-128"/>
                <a:cs typeface="Arial" charset="0"/>
              </a:rPr>
              <a:t> </a:t>
            </a:r>
          </a:p>
          <a:p>
            <a:pPr marL="320040" indent="-320040">
              <a:spcBef>
                <a:spcPts val="0"/>
              </a:spcBef>
            </a:pPr>
            <a:r>
              <a:rPr lang="en-US" i="1" dirty="0" smtClean="0">
                <a:solidFill>
                  <a:srgbClr val="FF3F4D"/>
                </a:solidFill>
                <a:latin typeface="Arial" charset="0"/>
                <a:ea typeface="ＭＳ Ｐゴシック" pitchFamily="34" charset="-128"/>
                <a:cs typeface="Arial" charset="0"/>
              </a:rPr>
              <a:t>       UV  </a:t>
            </a:r>
            <a:r>
              <a:rPr lang="en-US" dirty="0" smtClean="0">
                <a:solidFill>
                  <a:srgbClr val="FF3F4D"/>
                </a:solidFill>
                <a:latin typeface="Arial" charset="0"/>
                <a:ea typeface="ＭＳ Ｐゴシック" pitchFamily="34" charset="-128"/>
                <a:cs typeface="Arial" charset="0"/>
              </a:rPr>
              <a:t>exposure</a:t>
            </a:r>
          </a:p>
          <a:p>
            <a:pPr marL="320040" indent="-320040">
              <a:spcBef>
                <a:spcPct val="80000"/>
              </a:spcBef>
              <a:buFont typeface="Calibri" pitchFamily="34" charset="0"/>
              <a:buAutoNum type="arabicPeriod"/>
            </a:pPr>
            <a:r>
              <a:rPr lang="en-US" dirty="0" smtClean="0">
                <a:solidFill>
                  <a:schemeClr val="bg1"/>
                </a:solidFill>
                <a:latin typeface="Arial" charset="0"/>
                <a:ea typeface="ＭＳ Ｐゴシック" pitchFamily="34" charset="-128"/>
                <a:cs typeface="Arial" charset="0"/>
              </a:rPr>
              <a:t>Broken bones heal, </a:t>
            </a:r>
            <a:r>
              <a:rPr lang="en-US" i="1" dirty="0" smtClean="0">
                <a:solidFill>
                  <a:srgbClr val="FF3F4D"/>
                </a:solidFill>
                <a:latin typeface="Arial" charset="0"/>
                <a:ea typeface="ＭＳ Ｐゴシック" pitchFamily="34" charset="-128"/>
                <a:cs typeface="Arial" charset="0"/>
              </a:rPr>
              <a:t>ears do not</a:t>
            </a:r>
          </a:p>
          <a:p>
            <a:pPr marL="320040" indent="-320040">
              <a:spcBef>
                <a:spcPct val="80000"/>
              </a:spcBef>
              <a:buFont typeface="Calibri" pitchFamily="34" charset="0"/>
              <a:buAutoNum type="arabicPeriod"/>
            </a:pPr>
            <a:r>
              <a:rPr lang="en-US" sz="2400" dirty="0" smtClean="0">
                <a:solidFill>
                  <a:schemeClr val="bg1"/>
                </a:solidFill>
                <a:latin typeface="Arial" charset="0"/>
                <a:ea typeface="ＭＳ Ｐゴシック" pitchFamily="34" charset="-128"/>
                <a:cs typeface="Arial" charset="0"/>
              </a:rPr>
              <a:t>The critical element in reducing hearing loss is the </a:t>
            </a:r>
            <a:r>
              <a:rPr lang="en-US" sz="2400" i="1" dirty="0" smtClean="0">
                <a:solidFill>
                  <a:srgbClr val="FF3F4D"/>
                </a:solidFill>
                <a:latin typeface="Arial" charset="0"/>
                <a:ea typeface="ＭＳ Ｐゴシック" pitchFamily="34" charset="-128"/>
                <a:cs typeface="Arial" charset="0"/>
              </a:rPr>
              <a:t>awareness</a:t>
            </a:r>
            <a:r>
              <a:rPr lang="en-US" sz="2400" i="1" dirty="0" smtClean="0">
                <a:solidFill>
                  <a:schemeClr val="bg1"/>
                </a:solidFill>
                <a:latin typeface="Arial" charset="0"/>
                <a:ea typeface="ＭＳ Ｐゴシック" pitchFamily="34" charset="-128"/>
                <a:cs typeface="Arial" charset="0"/>
              </a:rPr>
              <a:t> </a:t>
            </a:r>
            <a:r>
              <a:rPr lang="en-US" sz="2400" dirty="0" smtClean="0">
                <a:solidFill>
                  <a:schemeClr val="bg1"/>
                </a:solidFill>
                <a:latin typeface="Arial" charset="0"/>
                <a:ea typeface="ＭＳ Ｐゴシック" pitchFamily="34" charset="-128"/>
                <a:cs typeface="Arial" charset="0"/>
              </a:rPr>
              <a:t>amongst teachers -- and students–   </a:t>
            </a:r>
            <a:r>
              <a:rPr lang="en-US" sz="2400" i="1" dirty="0" smtClean="0">
                <a:solidFill>
                  <a:srgbClr val="FF3F4D"/>
                </a:solidFill>
                <a:latin typeface="Arial" charset="0"/>
                <a:ea typeface="ＭＳ Ｐゴシック" pitchFamily="34" charset="-128"/>
                <a:cs typeface="Arial" charset="0"/>
              </a:rPr>
              <a:t>not the earplug</a:t>
            </a:r>
          </a:p>
        </p:txBody>
      </p:sp>
      <p:pic>
        <p:nvPicPr>
          <p:cNvPr id="103429" name="Picture 7" descr="Edge.png"/>
          <p:cNvPicPr>
            <a:picLocks noChangeAspect="1"/>
          </p:cNvPicPr>
          <p:nvPr/>
        </p:nvPicPr>
        <p:blipFill>
          <a:blip r:embed="rId2" cstate="print"/>
          <a:srcRect/>
          <a:stretch>
            <a:fillRect/>
          </a:stretch>
        </p:blipFill>
        <p:spPr bwMode="auto">
          <a:xfrm>
            <a:off x="4572000" y="1143000"/>
            <a:ext cx="4724400" cy="5143500"/>
          </a:xfrm>
          <a:prstGeom prst="rect">
            <a:avLst/>
          </a:prstGeom>
          <a:noFill/>
          <a:ln w="9525">
            <a:noFill/>
            <a:miter lim="800000"/>
            <a:headEnd/>
            <a:tailEnd/>
          </a:ln>
        </p:spPr>
      </p:pic>
      <p:sp>
        <p:nvSpPr>
          <p:cNvPr id="103430" name="Content Placeholder 3"/>
          <p:cNvSpPr txBox="1">
            <a:spLocks/>
          </p:cNvSpPr>
          <p:nvPr/>
        </p:nvSpPr>
        <p:spPr bwMode="auto">
          <a:xfrm>
            <a:off x="6981825" y="2262188"/>
            <a:ext cx="714375" cy="381000"/>
          </a:xfrm>
          <a:prstGeom prst="rect">
            <a:avLst/>
          </a:prstGeom>
          <a:noFill/>
          <a:ln w="9525">
            <a:noFill/>
            <a:miter lim="800000"/>
            <a:headEnd/>
            <a:tailEnd/>
          </a:ln>
        </p:spPr>
        <p:txBody>
          <a:bodyPr lIns="63999" tIns="31999" rIns="63999" bIns="31999"/>
          <a:lstStyle/>
          <a:p>
            <a:pPr>
              <a:spcBef>
                <a:spcPts val="420"/>
              </a:spcBef>
            </a:pPr>
            <a:r>
              <a:rPr lang="en-US" sz="1100" dirty="0">
                <a:solidFill>
                  <a:srgbClr val="EEECE1"/>
                </a:solidFill>
              </a:rPr>
              <a:t>Edge, U2</a:t>
            </a:r>
          </a:p>
        </p:txBody>
      </p:sp>
      <p:sp>
        <p:nvSpPr>
          <p:cNvPr id="7" name="TextBox 6"/>
          <p:cNvSpPr txBox="1"/>
          <p:nvPr/>
        </p:nvSpPr>
        <p:spPr>
          <a:xfrm>
            <a:off x="381000" y="4763869"/>
            <a:ext cx="4724400" cy="1077218"/>
          </a:xfrm>
          <a:prstGeom prst="rect">
            <a:avLst/>
          </a:prstGeom>
          <a:noFill/>
        </p:spPr>
        <p:txBody>
          <a:bodyPr wrap="square" rtlCol="0">
            <a:spAutoFit/>
          </a:bodyPr>
          <a:lstStyle/>
          <a:p>
            <a:pPr algn="ctr"/>
            <a:endParaRPr lang="en-US" sz="2400" b="1" dirty="0" smtClean="0">
              <a:solidFill>
                <a:schemeClr val="bg1"/>
              </a:solidFill>
            </a:endParaRPr>
          </a:p>
          <a:p>
            <a:pPr algn="ctr"/>
            <a:r>
              <a:rPr lang="en-US" sz="4000" b="1" dirty="0" smtClean="0">
                <a:solidFill>
                  <a:schemeClr val="bg1"/>
                </a:solidFill>
              </a:rPr>
              <a:t>That’s you!!</a:t>
            </a:r>
            <a:endParaRPr lang="en-US" sz="40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380">
                                            <p:txEl>
                                              <p:pRg st="0" end="0"/>
                                            </p:txEl>
                                          </p:spTgt>
                                        </p:tgtEl>
                                        <p:attrNameLst>
                                          <p:attrName>style.visibility</p:attrName>
                                        </p:attrNameLst>
                                      </p:cBhvr>
                                      <p:to>
                                        <p:strVal val="visible"/>
                                      </p:to>
                                    </p:set>
                                    <p:animEffect transition="in" filter="fade">
                                      <p:cBhvr>
                                        <p:cTn id="7" dur="500"/>
                                        <p:tgtEl>
                                          <p:spTgt spid="1013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380">
                                            <p:txEl>
                                              <p:pRg st="1" end="1"/>
                                            </p:txEl>
                                          </p:spTgt>
                                        </p:tgtEl>
                                        <p:attrNameLst>
                                          <p:attrName>style.visibility</p:attrName>
                                        </p:attrNameLst>
                                      </p:cBhvr>
                                      <p:to>
                                        <p:strVal val="visible"/>
                                      </p:to>
                                    </p:set>
                                    <p:animEffect transition="in" filter="fade">
                                      <p:cBhvr>
                                        <p:cTn id="12" dur="500"/>
                                        <p:tgtEl>
                                          <p:spTgt spid="1013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380">
                                            <p:txEl>
                                              <p:pRg st="2" end="2"/>
                                            </p:txEl>
                                          </p:spTgt>
                                        </p:tgtEl>
                                        <p:attrNameLst>
                                          <p:attrName>style.visibility</p:attrName>
                                        </p:attrNameLst>
                                      </p:cBhvr>
                                      <p:to>
                                        <p:strVal val="visible"/>
                                      </p:to>
                                    </p:set>
                                    <p:animEffect transition="in" filter="fade">
                                      <p:cBhvr>
                                        <p:cTn id="17" dur="500"/>
                                        <p:tgtEl>
                                          <p:spTgt spid="1013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380">
                                            <p:txEl>
                                              <p:pRg st="3" end="3"/>
                                            </p:txEl>
                                          </p:spTgt>
                                        </p:tgtEl>
                                        <p:attrNameLst>
                                          <p:attrName>style.visibility</p:attrName>
                                        </p:attrNameLst>
                                      </p:cBhvr>
                                      <p:to>
                                        <p:strVal val="visible"/>
                                      </p:to>
                                    </p:set>
                                    <p:animEffect transition="in" filter="fade">
                                      <p:cBhvr>
                                        <p:cTn id="22" dur="500"/>
                                        <p:tgtEl>
                                          <p:spTgt spid="1013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uild="p"/>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3687762"/>
          </a:xfrm>
        </p:spPr>
        <p:txBody>
          <a:bodyPr>
            <a:normAutofit fontScale="90000"/>
          </a:bodyPr>
          <a:lstStyle/>
          <a:p>
            <a:r>
              <a:rPr lang="en-US" dirty="0" smtClean="0">
                <a:solidFill>
                  <a:srgbClr val="FFFF00"/>
                </a:solidFill>
              </a:rPr>
              <a:t/>
            </a:r>
            <a:br>
              <a:rPr lang="en-US" dirty="0" smtClean="0">
                <a:solidFill>
                  <a:srgbClr val="FFFF00"/>
                </a:solidFill>
              </a:rPr>
            </a:br>
            <a:r>
              <a:rPr lang="en-US" dirty="0" smtClean="0">
                <a:solidFill>
                  <a:srgbClr val="FFFF00"/>
                </a:solidFill>
              </a:rPr>
              <a:t>End of formal presentation</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endParaRPr lang="en-US" sz="1300" dirty="0">
              <a:solidFill>
                <a:srgbClr val="FFFF00"/>
              </a:solidFill>
            </a:endParaRPr>
          </a:p>
        </p:txBody>
      </p:sp>
      <p:sp>
        <p:nvSpPr>
          <p:cNvPr id="4" name="Title 9"/>
          <p:cNvSpPr txBox="1">
            <a:spLocks/>
          </p:cNvSpPr>
          <p:nvPr/>
        </p:nvSpPr>
        <p:spPr>
          <a:xfrm>
            <a:off x="914400" y="1905000"/>
            <a:ext cx="6872883" cy="3657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solidFill>
                  <a:schemeClr val="bg1"/>
                </a:solidFill>
              </a:rPr>
              <a:t/>
            </a:r>
            <a:br>
              <a:rPr lang="en-US" sz="3200" smtClean="0">
                <a:solidFill>
                  <a:schemeClr val="bg1"/>
                </a:solidFill>
              </a:rPr>
            </a:br>
            <a:r>
              <a:rPr lang="en-US" sz="3200" smtClean="0">
                <a:solidFill>
                  <a:schemeClr val="bg1"/>
                </a:solidFill>
              </a:rPr>
              <a:t>Questions?  </a:t>
            </a:r>
            <a:endParaRPr lang="en-US" sz="32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Rectangle 7"/>
          <p:cNvSpPr>
            <a:spLocks noChangeArrowheads="1"/>
          </p:cNvSpPr>
          <p:nvPr/>
        </p:nvSpPr>
        <p:spPr bwMode="auto">
          <a:xfrm>
            <a:off x="1524000" y="990600"/>
            <a:ext cx="6172200" cy="3352800"/>
          </a:xfrm>
          <a:prstGeom prst="rect">
            <a:avLst/>
          </a:prstGeom>
          <a:solidFill>
            <a:srgbClr val="00002E"/>
          </a:solidFill>
          <a:ln w="9525">
            <a:noFill/>
            <a:miter lim="800000"/>
            <a:headEnd/>
            <a:tailEnd/>
          </a:ln>
          <a:effectLst/>
        </p:spPr>
        <p:txBody>
          <a:bodyPr wrap="none" anchor="ctr"/>
          <a:lstStyle/>
          <a:p>
            <a:pPr>
              <a:spcBef>
                <a:spcPts val="600"/>
              </a:spcBef>
            </a:pPr>
            <a:r>
              <a:rPr lang="en-US" sz="3600" b="1" dirty="0" smtClean="0">
                <a:solidFill>
                  <a:srgbClr val="FFFF00"/>
                </a:solidFill>
              </a:rPr>
              <a:t>	Two Main Topics</a:t>
            </a:r>
          </a:p>
          <a:p>
            <a:pPr algn="ctr">
              <a:spcBef>
                <a:spcPts val="600"/>
              </a:spcBef>
            </a:pPr>
            <a:endParaRPr lang="en-US" sz="3600" b="1" dirty="0" smtClean="0">
              <a:solidFill>
                <a:srgbClr val="FFFF00"/>
              </a:solidFill>
            </a:endParaRPr>
          </a:p>
          <a:p>
            <a:pPr>
              <a:spcBef>
                <a:spcPts val="600"/>
              </a:spcBef>
              <a:buFont typeface="Wingdings" pitchFamily="2" charset="2"/>
              <a:buChar char="Ø"/>
            </a:pPr>
            <a:r>
              <a:rPr lang="en-US" sz="3000" b="1" dirty="0" smtClean="0">
                <a:solidFill>
                  <a:srgbClr val="FFFF00"/>
                </a:solidFill>
              </a:rPr>
              <a:t>     How we get hearing loss</a:t>
            </a:r>
          </a:p>
          <a:p>
            <a:pPr>
              <a:spcBef>
                <a:spcPts val="600"/>
              </a:spcBef>
            </a:pPr>
            <a:endParaRPr lang="en-US" sz="3000" b="1" dirty="0" smtClean="0">
              <a:solidFill>
                <a:srgbClr val="FFFF00"/>
              </a:solidFill>
            </a:endParaRPr>
          </a:p>
          <a:p>
            <a:pPr>
              <a:spcBef>
                <a:spcPts val="600"/>
              </a:spcBef>
              <a:buFont typeface="Wingdings" pitchFamily="2" charset="2"/>
              <a:buChar char="Ø"/>
            </a:pPr>
            <a:r>
              <a:rPr lang="en-US" sz="3000" b="1" dirty="0" smtClean="0">
                <a:solidFill>
                  <a:srgbClr val="FFFF00"/>
                </a:solidFill>
              </a:rPr>
              <a:t>     How we can avoid hearing loss</a:t>
            </a:r>
          </a:p>
          <a:p>
            <a:pPr>
              <a:spcBef>
                <a:spcPts val="600"/>
              </a:spcBef>
              <a:buFont typeface="Wingdings" pitchFamily="2" charset="2"/>
              <a:buChar char="Ø"/>
            </a:pPr>
            <a:endParaRPr lang="en-US"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omplete model of ear"/>
          <p:cNvPicPr>
            <a:picLocks noChangeAspect="1" noChangeArrowheads="1"/>
          </p:cNvPicPr>
          <p:nvPr/>
        </p:nvPicPr>
        <p:blipFill>
          <a:blip r:embed="rId2" cstate="print"/>
          <a:srcRect t="1620" b="11111"/>
          <a:stretch>
            <a:fillRect/>
          </a:stretch>
        </p:blipFill>
        <p:spPr bwMode="auto">
          <a:xfrm>
            <a:off x="-22225" y="228600"/>
            <a:ext cx="9144000" cy="598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381000" y="6216650"/>
            <a:ext cx="7848600" cy="366713"/>
          </a:xfrm>
          <a:prstGeom prst="rect">
            <a:avLst/>
          </a:prstGeom>
          <a:noFill/>
          <a:ln w="44450">
            <a:noFill/>
            <a:miter lim="800000"/>
            <a:headEnd/>
            <a:tailEnd/>
          </a:ln>
        </p:spPr>
        <p:txBody>
          <a:bodyPr>
            <a:spAutoFit/>
          </a:bodyPr>
          <a:lstStyle/>
          <a:p>
            <a:pPr algn="ctr" eaLnBrk="0" hangingPunct="0">
              <a:spcBef>
                <a:spcPct val="50000"/>
              </a:spcBef>
            </a:pPr>
            <a:endParaRPr lang="en-US" b="1">
              <a:solidFill>
                <a:srgbClr val="FFFF00"/>
              </a:solidFill>
            </a:endParaRPr>
          </a:p>
        </p:txBody>
      </p:sp>
      <p:pic>
        <p:nvPicPr>
          <p:cNvPr id="72707" name="Picture 3" descr="Complete model impaired ear"/>
          <p:cNvPicPr>
            <a:picLocks noChangeAspect="1" noChangeArrowheads="1"/>
          </p:cNvPicPr>
          <p:nvPr/>
        </p:nvPicPr>
        <p:blipFill>
          <a:blip r:embed="rId2" cstate="print"/>
          <a:srcRect t="1111" b="8380"/>
          <a:stretch>
            <a:fillRect/>
          </a:stretch>
        </p:blipFill>
        <p:spPr bwMode="auto">
          <a:xfrm>
            <a:off x="163702" y="228601"/>
            <a:ext cx="8980297"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Menuhin and mea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6"/>
          <p:cNvGrpSpPr>
            <a:grpSpLocks/>
          </p:cNvGrpSpPr>
          <p:nvPr/>
        </p:nvGrpSpPr>
        <p:grpSpPr bwMode="auto">
          <a:xfrm>
            <a:off x="228600" y="3810000"/>
            <a:ext cx="2209800" cy="2379663"/>
            <a:chOff x="144" y="2400"/>
            <a:chExt cx="1392" cy="1499"/>
          </a:xfrm>
        </p:grpSpPr>
        <p:sp>
          <p:nvSpPr>
            <p:cNvPr id="125956" name="AutoShape 4">
              <a:hlinkClick r:id="" action="ppaction://noaction" highlightClick="1">
                <a:snd r:embed="rId3" name="Bach Double Menuhin 1st move 11 sec sel.wav"/>
              </a:hlinkClick>
            </p:cNvPr>
            <p:cNvSpPr>
              <a:spLocks noChangeArrowheads="1"/>
            </p:cNvSpPr>
            <p:nvPr/>
          </p:nvSpPr>
          <p:spPr bwMode="auto">
            <a:xfrm>
              <a:off x="432" y="2400"/>
              <a:ext cx="432" cy="384"/>
            </a:xfrm>
            <a:prstGeom prst="actionButtonSound">
              <a:avLst/>
            </a:prstGeom>
            <a:solidFill>
              <a:schemeClr val="accent1"/>
            </a:solidFill>
            <a:ln w="9525">
              <a:noFill/>
              <a:miter lim="800000"/>
              <a:headEnd/>
              <a:tailEnd/>
            </a:ln>
            <a:effectLst/>
          </p:spPr>
          <p:txBody>
            <a:bodyPr wrap="none" anchor="ctr"/>
            <a:lstStyle/>
            <a:p>
              <a:endParaRPr lang="en-US"/>
            </a:p>
          </p:txBody>
        </p:sp>
        <p:sp>
          <p:nvSpPr>
            <p:cNvPr id="125957" name="Text Box 5"/>
            <p:cNvSpPr txBox="1">
              <a:spLocks noChangeArrowheads="1"/>
            </p:cNvSpPr>
            <p:nvPr/>
          </p:nvSpPr>
          <p:spPr bwMode="auto">
            <a:xfrm>
              <a:off x="144" y="2976"/>
              <a:ext cx="1392" cy="923"/>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Back in  his 70s he had played the Bach Double with Isaac Stern at a NY Philharmonic Gala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2804914" y="2071688"/>
            <a:ext cx="9144000" cy="369328"/>
          </a:xfrm>
          <a:prstGeom prst="rect">
            <a:avLst/>
          </a:prstGeom>
          <a:noFill/>
          <a:ln w="9525">
            <a:noFill/>
            <a:miter lim="800000"/>
            <a:headEnd/>
            <a:tailEnd/>
          </a:ln>
        </p:spPr>
        <p:txBody>
          <a:bodyPr lIns="91435" tIns="45718" rIns="91435" bIns="45718">
            <a:spAutoFit/>
          </a:bodyPr>
          <a:lstStyle/>
          <a:p>
            <a:endParaRPr lang="en-US"/>
          </a:p>
        </p:txBody>
      </p:sp>
      <p:sp>
        <p:nvSpPr>
          <p:cNvPr id="55299" name="Rectangle 3"/>
          <p:cNvSpPr>
            <a:spLocks noChangeArrowheads="1"/>
          </p:cNvSpPr>
          <p:nvPr/>
        </p:nvSpPr>
        <p:spPr bwMode="auto">
          <a:xfrm>
            <a:off x="2804914" y="2071688"/>
            <a:ext cx="9144000" cy="369328"/>
          </a:xfrm>
          <a:prstGeom prst="rect">
            <a:avLst/>
          </a:prstGeom>
          <a:noFill/>
          <a:ln w="9525">
            <a:noFill/>
            <a:miter lim="800000"/>
            <a:headEnd/>
            <a:tailEnd/>
          </a:ln>
        </p:spPr>
        <p:txBody>
          <a:bodyPr lIns="91435" tIns="45718" rIns="91435" bIns="45718">
            <a:spAutoFit/>
          </a:bodyPr>
          <a:lstStyle/>
          <a:p>
            <a:endParaRPr lang="en-US"/>
          </a:p>
        </p:txBody>
      </p:sp>
      <p:pic>
        <p:nvPicPr>
          <p:cNvPr id="55300" name="Picture 4" descr="128"/>
          <p:cNvPicPr preferRelativeResize="0">
            <a:picLocks noChangeAspect="1" noChangeArrowheads="1"/>
          </p:cNvPicPr>
          <p:nvPr>
            <p:custDataLst>
              <p:tags r:id="rId1"/>
            </p:custDataLst>
          </p:nvPr>
        </p:nvPicPr>
        <p:blipFill>
          <a:blip r:embed="rId3" cstate="print"/>
          <a:srcRect/>
          <a:stretch>
            <a:fillRect/>
          </a:stretch>
        </p:blipFill>
        <p:spPr bwMode="auto">
          <a:xfrm>
            <a:off x="29766" y="1324"/>
            <a:ext cx="9084469" cy="685535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804914" y="2071688"/>
            <a:ext cx="9144000" cy="369328"/>
          </a:xfrm>
          <a:prstGeom prst="rect">
            <a:avLst/>
          </a:prstGeom>
          <a:noFill/>
          <a:ln w="9525">
            <a:noFill/>
            <a:miter lim="800000"/>
            <a:headEnd/>
            <a:tailEnd/>
          </a:ln>
        </p:spPr>
        <p:txBody>
          <a:bodyPr lIns="91435" tIns="45718" rIns="91435" bIns="45718">
            <a:spAutoFit/>
          </a:bodyPr>
          <a:lstStyle/>
          <a:p>
            <a:endParaRPr lang="en-US"/>
          </a:p>
        </p:txBody>
      </p:sp>
      <p:sp>
        <p:nvSpPr>
          <p:cNvPr id="56323" name="Rectangle 3"/>
          <p:cNvSpPr>
            <a:spLocks noChangeArrowheads="1"/>
          </p:cNvSpPr>
          <p:nvPr/>
        </p:nvSpPr>
        <p:spPr bwMode="auto">
          <a:xfrm>
            <a:off x="2804914" y="2071688"/>
            <a:ext cx="9144000" cy="369328"/>
          </a:xfrm>
          <a:prstGeom prst="rect">
            <a:avLst/>
          </a:prstGeom>
          <a:noFill/>
          <a:ln w="9525">
            <a:noFill/>
            <a:miter lim="800000"/>
            <a:headEnd/>
            <a:tailEnd/>
          </a:ln>
        </p:spPr>
        <p:txBody>
          <a:bodyPr lIns="91435" tIns="45718" rIns="91435" bIns="45718">
            <a:spAutoFit/>
          </a:bodyPr>
          <a:lstStyle/>
          <a:p>
            <a:endParaRPr lang="en-US"/>
          </a:p>
        </p:txBody>
      </p:sp>
      <p:pic>
        <p:nvPicPr>
          <p:cNvPr id="56324" name="Picture 4" descr="125"/>
          <p:cNvPicPr preferRelativeResize="0">
            <a:picLocks noChangeAspect="1" noChangeArrowheads="1"/>
          </p:cNvPicPr>
          <p:nvPr>
            <p:custDataLst>
              <p:tags r:id="rId1"/>
            </p:custDataLst>
          </p:nvPr>
        </p:nvPicPr>
        <p:blipFill>
          <a:blip r:embed="rId3" cstate="print"/>
          <a:srcRect/>
          <a:stretch>
            <a:fillRect/>
          </a:stretch>
        </p:blipFill>
        <p:spPr bwMode="auto">
          <a:xfrm>
            <a:off x="0" y="318823"/>
            <a:ext cx="9144000" cy="62216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36"/>
        </a:solidFill>
        <a:effectLst/>
      </p:bgPr>
    </p:bg>
    <p:spTree>
      <p:nvGrpSpPr>
        <p:cNvPr id="1" name=""/>
        <p:cNvGrpSpPr/>
        <p:nvPr/>
      </p:nvGrpSpPr>
      <p:grpSpPr>
        <a:xfrm>
          <a:off x="0" y="0"/>
          <a:ext cx="0" cy="0"/>
          <a:chOff x="0" y="0"/>
          <a:chExt cx="0" cy="0"/>
        </a:xfrm>
      </p:grpSpPr>
      <p:sp>
        <p:nvSpPr>
          <p:cNvPr id="5" name="TextBox 4"/>
          <p:cNvSpPr txBox="1"/>
          <p:nvPr/>
        </p:nvSpPr>
        <p:spPr>
          <a:xfrm>
            <a:off x="457200" y="990600"/>
            <a:ext cx="8305800" cy="4062651"/>
          </a:xfrm>
          <a:prstGeom prst="rect">
            <a:avLst/>
          </a:prstGeom>
          <a:noFill/>
        </p:spPr>
        <p:txBody>
          <a:bodyPr wrap="square" rtlCol="0">
            <a:spAutoFit/>
          </a:bodyPr>
          <a:lstStyle/>
          <a:p>
            <a:r>
              <a:rPr lang="en-US" sz="3200" dirty="0" smtClean="0">
                <a:solidFill>
                  <a:srgbClr val="FFFF00"/>
                </a:solidFill>
              </a:rPr>
              <a:t>    The best paper title of this century (so far):</a:t>
            </a:r>
          </a:p>
          <a:p>
            <a:endParaRPr lang="en-US" sz="3200" dirty="0" smtClean="0">
              <a:solidFill>
                <a:srgbClr val="FFFF00"/>
              </a:solidFill>
            </a:endParaRPr>
          </a:p>
          <a:p>
            <a:endParaRPr lang="en-US" sz="2400" b="1" dirty="0" smtClean="0">
              <a:solidFill>
                <a:srgbClr val="FFFF00"/>
              </a:solidFill>
            </a:endParaRPr>
          </a:p>
          <a:p>
            <a:endParaRPr lang="en-US" sz="2400" b="1" dirty="0" smtClean="0">
              <a:solidFill>
                <a:srgbClr val="FFFF00"/>
              </a:solidFill>
            </a:endParaRPr>
          </a:p>
          <a:p>
            <a:r>
              <a:rPr lang="en-US" sz="2400" b="1" dirty="0" smtClean="0">
                <a:solidFill>
                  <a:srgbClr val="FFFF00"/>
                </a:solidFill>
                <a:latin typeface="Times New Roman" pitchFamily="18" charset="0"/>
                <a:cs typeface="Times New Roman" pitchFamily="18" charset="0"/>
              </a:rPr>
              <a:t>“Age Related Hearing Loss:  Evidence of a Misspent Youth”</a:t>
            </a:r>
          </a:p>
          <a:p>
            <a:endParaRPr lang="en-US" sz="3200" dirty="0" smtClean="0">
              <a:solidFill>
                <a:srgbClr val="FFFF00"/>
              </a:solidFill>
            </a:endParaRPr>
          </a:p>
          <a:p>
            <a:endParaRPr lang="en-US" sz="3200" dirty="0" smtClean="0">
              <a:solidFill>
                <a:srgbClr val="FFFF00"/>
              </a:solidFill>
            </a:endParaRPr>
          </a:p>
          <a:p>
            <a:endParaRPr lang="en-US" sz="3200" dirty="0" smtClean="0">
              <a:solidFill>
                <a:srgbClr val="FFFF00"/>
              </a:solidFill>
            </a:endParaRPr>
          </a:p>
          <a:p>
            <a:r>
              <a:rPr lang="en-US" sz="2600" dirty="0" smtClean="0">
                <a:solidFill>
                  <a:srgbClr val="FFFF00"/>
                </a:solidFill>
              </a:rPr>
              <a:t>		</a:t>
            </a:r>
            <a:r>
              <a:rPr lang="en-US" sz="2600" dirty="0" err="1" smtClean="0">
                <a:solidFill>
                  <a:srgbClr val="FFFF00"/>
                </a:solidFill>
              </a:rPr>
              <a:t>Kujawa</a:t>
            </a:r>
            <a:r>
              <a:rPr lang="en-US" sz="2600" dirty="0" smtClean="0">
                <a:solidFill>
                  <a:srgbClr val="FFFF00"/>
                </a:solidFill>
              </a:rPr>
              <a:t> and </a:t>
            </a:r>
            <a:r>
              <a:rPr lang="en-US" sz="2600" dirty="0" err="1" smtClean="0">
                <a:solidFill>
                  <a:srgbClr val="FFFF00"/>
                </a:solidFill>
              </a:rPr>
              <a:t>Liberman</a:t>
            </a:r>
            <a:r>
              <a:rPr lang="en-US" sz="2600" dirty="0" smtClean="0">
                <a:solidFill>
                  <a:srgbClr val="FFFF00"/>
                </a:solidFill>
              </a:rPr>
              <a:t> (2006) </a:t>
            </a:r>
            <a:endParaRPr lang="en-US" sz="2600"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r="29411" b="55828"/>
          <a:stretch>
            <a:fillRect/>
          </a:stretch>
        </p:blipFill>
        <p:spPr bwMode="auto">
          <a:xfrm>
            <a:off x="0" y="685800"/>
            <a:ext cx="91440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305800" cy="6401753"/>
          </a:xfrm>
          <a:prstGeom prst="rect">
            <a:avLst/>
          </a:prstGeom>
          <a:noFill/>
        </p:spPr>
        <p:txBody>
          <a:bodyPr wrap="square" rtlCol="0">
            <a:spAutoFit/>
          </a:bodyPr>
          <a:lstStyle/>
          <a:p>
            <a:r>
              <a:rPr lang="en-US" sz="2600" b="1" dirty="0" smtClean="0">
                <a:solidFill>
                  <a:srgbClr val="FFFF00"/>
                </a:solidFill>
              </a:rPr>
              <a:t>Permanent hearing loss can happen in </a:t>
            </a:r>
            <a:r>
              <a:rPr lang="en-US" sz="2600" b="1" dirty="0" smtClean="0">
                <a:solidFill>
                  <a:schemeClr val="bg1"/>
                </a:solidFill>
              </a:rPr>
              <a:t>a very short time. </a:t>
            </a:r>
          </a:p>
          <a:p>
            <a:endParaRPr lang="en-US" sz="1000" b="1" dirty="0" smtClean="0">
              <a:solidFill>
                <a:srgbClr val="FFFF00"/>
              </a:solidFill>
            </a:endParaRPr>
          </a:p>
          <a:p>
            <a:pPr>
              <a:buFont typeface="Arial" pitchFamily="34" charset="0"/>
              <a:buChar char="•"/>
            </a:pPr>
            <a:r>
              <a:rPr lang="en-US" sz="2600" b="1" dirty="0" smtClean="0">
                <a:solidFill>
                  <a:srgbClr val="FFFF00"/>
                </a:solidFill>
              </a:rPr>
              <a:t>  Drummer for New Orleans band:  Two hours to complete</a:t>
            </a:r>
          </a:p>
          <a:p>
            <a:r>
              <a:rPr lang="en-US" sz="2600" b="1" dirty="0" smtClean="0">
                <a:solidFill>
                  <a:srgbClr val="FFFF00"/>
                </a:solidFill>
              </a:rPr>
              <a:t>			 loss of useful hearing in his left ear.</a:t>
            </a:r>
          </a:p>
          <a:p>
            <a:pPr>
              <a:buFont typeface="Arial" pitchFamily="34" charset="0"/>
              <a:buChar char="•"/>
            </a:pPr>
            <a:endParaRPr lang="en-US" sz="1000" b="1" dirty="0" smtClean="0">
              <a:solidFill>
                <a:srgbClr val="FFFF00"/>
              </a:solidFill>
            </a:endParaRPr>
          </a:p>
          <a:p>
            <a:pPr marL="284163" indent="-284163">
              <a:buFont typeface="Arial" pitchFamily="34" charset="0"/>
              <a:buChar char="•"/>
            </a:pPr>
            <a:r>
              <a:rPr lang="en-US" sz="2600" b="1" dirty="0" smtClean="0">
                <a:solidFill>
                  <a:srgbClr val="FFFF00"/>
                </a:solidFill>
              </a:rPr>
              <a:t>A friend ended up with a severe hearing loss in his left ear after a single firefight in Iraq with “5000 rounds of machine gun fire on my left side.”</a:t>
            </a: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endParaRPr lang="en-US" sz="2600" b="1" dirty="0" smtClean="0">
              <a:solidFill>
                <a:srgbClr val="FFFF00"/>
              </a:solidFill>
            </a:endParaRPr>
          </a:p>
          <a:p>
            <a:pPr>
              <a:buFont typeface="Arial" pitchFamily="34" charset="0"/>
              <a:buChar char="•"/>
            </a:pPr>
            <a:r>
              <a:rPr lang="en-US" sz="2600" b="1" dirty="0" smtClean="0">
                <a:solidFill>
                  <a:srgbClr val="FFFF00"/>
                </a:solidFill>
              </a:rPr>
              <a:t>  Tossing Firecrackers in cars years ago in Nashville </a:t>
            </a:r>
            <a:endParaRPr lang="en-US" sz="2600" b="1" dirty="0">
              <a:solidFill>
                <a:srgbClr val="FFFF00"/>
              </a:solidFill>
            </a:endParaRPr>
          </a:p>
        </p:txBody>
      </p:sp>
      <p:pic>
        <p:nvPicPr>
          <p:cNvPr id="3" name="Picture 2" descr="10janEBP15 Brian L 009"/>
          <p:cNvPicPr>
            <a:picLocks noChangeAspect="1" noChangeArrowheads="1"/>
          </p:cNvPicPr>
          <p:nvPr/>
        </p:nvPicPr>
        <p:blipFill>
          <a:blip r:embed="rId2" cstate="print"/>
          <a:srcRect/>
          <a:stretch>
            <a:fillRect/>
          </a:stretch>
        </p:blipFill>
        <p:spPr bwMode="auto">
          <a:xfrm>
            <a:off x="2209800" y="32385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8077200" cy="3416320"/>
          </a:xfrm>
          <a:prstGeom prst="rect">
            <a:avLst/>
          </a:prstGeom>
          <a:noFill/>
        </p:spPr>
        <p:txBody>
          <a:bodyPr wrap="square" rtlCol="0">
            <a:spAutoFit/>
          </a:bodyPr>
          <a:lstStyle/>
          <a:p>
            <a:pPr algn="ctr"/>
            <a:r>
              <a:rPr lang="en-US" sz="3600" dirty="0" smtClean="0">
                <a:solidFill>
                  <a:srgbClr val="FFFF00"/>
                </a:solidFill>
              </a:rPr>
              <a:t>More commonly, hearing loss accumulates over time</a:t>
            </a:r>
          </a:p>
          <a:p>
            <a:pPr algn="ctr"/>
            <a:endParaRPr lang="en-US" sz="3600" dirty="0" smtClean="0">
              <a:solidFill>
                <a:srgbClr val="FFFF00"/>
              </a:solidFill>
            </a:endParaRPr>
          </a:p>
          <a:p>
            <a:pPr algn="ctr"/>
            <a:r>
              <a:rPr lang="en-US" sz="3600" dirty="0" smtClean="0">
                <a:solidFill>
                  <a:srgbClr val="FFFF00"/>
                </a:solidFill>
              </a:rPr>
              <a:t>---</a:t>
            </a:r>
          </a:p>
          <a:p>
            <a:pPr algn="ctr"/>
            <a:endParaRPr lang="en-US" sz="3600" dirty="0" smtClean="0">
              <a:solidFill>
                <a:srgbClr val="FFFF00"/>
              </a:solidFill>
            </a:endParaRPr>
          </a:p>
          <a:p>
            <a:pPr algn="ctr"/>
            <a:r>
              <a:rPr lang="en-US" sz="3600" b="1" i="1" dirty="0" smtClean="0">
                <a:solidFill>
                  <a:schemeClr val="bg1"/>
                </a:solidFill>
              </a:rPr>
              <a:t>And it can start in school music programs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gchan.UCDMC-CHSRPC\Desktop\Dr Dobie\New Scans 8-6-03\128.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gchan.UCDMC-CHSRPC\Desktop\Dr Dobie\New Scans 8-6-03\125.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27476</TotalTime>
  <Words>4242</Words>
  <Application>Microsoft Office PowerPoint</Application>
  <PresentationFormat>On-screen Show (4:3)</PresentationFormat>
  <Paragraphs>472</Paragraphs>
  <Slides>55</Slides>
  <Notes>21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ＭＳ Ｐゴシック</vt:lpstr>
      <vt:lpstr>Arial</vt:lpstr>
      <vt:lpstr>Arial Narrow</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Hour with a Drummer Rehearsing </vt:lpstr>
      <vt:lpstr>PowerPoint Presentation</vt:lpstr>
      <vt:lpstr>Chicago, IL</vt:lpstr>
      <vt:lpstr>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Hear</vt:lpstr>
      <vt:lpstr>PowerPoint Presentation</vt:lpstr>
      <vt:lpstr>PowerPoint Presentation</vt:lpstr>
      <vt:lpstr>PowerPoint Presentation</vt:lpstr>
      <vt:lpstr>PowerPoint Presentation</vt:lpstr>
      <vt:lpstr>PowerPoint Presentation</vt:lpstr>
      <vt:lpstr>How Tough Are Your 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Earplugs Prevent Overload Distortion</vt:lpstr>
      <vt:lpstr>Do You Have Protection?</vt:lpstr>
      <vt:lpstr>Play Safer Longer</vt:lpstr>
      <vt:lpstr>PowerPoint Presentation</vt:lpstr>
      <vt:lpstr>PowerPoint Presentation</vt:lpstr>
      <vt:lpstr>PowerPoint Presentation</vt:lpstr>
      <vt:lpstr>PowerPoint Presentation</vt:lpstr>
      <vt:lpstr>Can trumpet players use HPDs?</vt:lpstr>
      <vt:lpstr>Can real musicians use HPDs?  Yes:  I myself can play trumpet just as badly with earplugs in as with open ears.     Smile     Although much better after lessons from Leah Schuman!  </vt:lpstr>
      <vt:lpstr>The final experiment is perhaps the most important one:</vt:lpstr>
      <vt:lpstr>Summary</vt:lpstr>
      <vt:lpstr> End of formal presentation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Mead Killion</dc:creator>
  <cp:lastModifiedBy>mead_killion@outlook.com</cp:lastModifiedBy>
  <cp:revision>142</cp:revision>
  <dcterms:created xsi:type="dcterms:W3CDTF">2012-09-24T12:47:50Z</dcterms:created>
  <dcterms:modified xsi:type="dcterms:W3CDTF">2024-01-20T00:28:45Z</dcterms:modified>
</cp:coreProperties>
</file>